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0.xml" ContentType="application/vnd.openxmlformats-officedocument.drawingml.chart+xml"/>
  <Override PartName="/ppt/theme/themeOverride1.xml" ContentType="application/vnd.openxmlformats-officedocument.themeOverride+xml"/>
  <Override PartName="/ppt/charts/chart11.xml" ContentType="application/vnd.openxmlformats-officedocument.drawingml.chart+xml"/>
  <Override PartName="/ppt/theme/themeOverride2.xml" ContentType="application/vnd.openxmlformats-officedocument.themeOverride+xml"/>
  <Override PartName="/ppt/charts/chart1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83" r:id="rId2"/>
    <p:sldId id="406" r:id="rId3"/>
    <p:sldId id="36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70" r:id="rId12"/>
    <p:sldId id="371" r:id="rId13"/>
    <p:sldId id="372" r:id="rId14"/>
    <p:sldId id="378" r:id="rId15"/>
    <p:sldId id="434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5" r:id="rId24"/>
    <p:sldId id="424" r:id="rId25"/>
    <p:sldId id="425" r:id="rId26"/>
    <p:sldId id="426" r:id="rId27"/>
    <p:sldId id="427" r:id="rId28"/>
    <p:sldId id="428" r:id="rId29"/>
    <p:sldId id="432" r:id="rId30"/>
    <p:sldId id="400" r:id="rId31"/>
  </p:sldIdLst>
  <p:sldSz cx="9144000" cy="6858000" type="screen4x3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>
        <p:scale>
          <a:sx n="66" d="100"/>
          <a:sy n="66" d="100"/>
        </p:scale>
        <p:origin x="2862" y="147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0.xlsx"/><Relationship Id="rId1" Type="http://schemas.openxmlformats.org/officeDocument/2006/relationships/themeOverride" Target="../theme/themeOverride1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1.xlsx"/><Relationship Id="rId1" Type="http://schemas.openxmlformats.org/officeDocument/2006/relationships/themeOverride" Target="../theme/themeOverride2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571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7150">
                <a:solidFill>
                  <a:srgbClr val="FF0000"/>
                </a:solidFill>
              </a:ln>
              <a:effectLst/>
            </c:spPr>
          </c:marker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3221</c:v>
                </c:pt>
                <c:pt idx="1">
                  <c:v>6046</c:v>
                </c:pt>
                <c:pt idx="2">
                  <c:v>6057</c:v>
                </c:pt>
                <c:pt idx="3">
                  <c:v>6779</c:v>
                </c:pt>
                <c:pt idx="4">
                  <c:v>5630</c:v>
                </c:pt>
                <c:pt idx="5">
                  <c:v>5870</c:v>
                </c:pt>
                <c:pt idx="6">
                  <c:v>6616</c:v>
                </c:pt>
                <c:pt idx="7">
                  <c:v>7183</c:v>
                </c:pt>
                <c:pt idx="8">
                  <c:v>5990</c:v>
                </c:pt>
                <c:pt idx="9">
                  <c:v>6343</c:v>
                </c:pt>
                <c:pt idx="10">
                  <c:v>6306</c:v>
                </c:pt>
                <c:pt idx="11">
                  <c:v>5477</c:v>
                </c:pt>
                <c:pt idx="12">
                  <c:v>4785</c:v>
                </c:pt>
                <c:pt idx="13">
                  <c:v>5356</c:v>
                </c:pt>
                <c:pt idx="14">
                  <c:v>5160</c:v>
                </c:pt>
                <c:pt idx="15">
                  <c:v>5258</c:v>
                </c:pt>
                <c:pt idx="16">
                  <c:v>5330</c:v>
                </c:pt>
                <c:pt idx="17">
                  <c:v>4727</c:v>
                </c:pt>
                <c:pt idx="18">
                  <c:v>4644</c:v>
                </c:pt>
                <c:pt idx="19">
                  <c:v>5022</c:v>
                </c:pt>
                <c:pt idx="20">
                  <c:v>5270</c:v>
                </c:pt>
                <c:pt idx="21">
                  <c:v>5087</c:v>
                </c:pt>
                <c:pt idx="22">
                  <c:v>5086</c:v>
                </c:pt>
                <c:pt idx="23">
                  <c:v>4802</c:v>
                </c:pt>
                <c:pt idx="24">
                  <c:v>4848</c:v>
                </c:pt>
                <c:pt idx="25">
                  <c:v>4393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223088"/>
        <c:axId val="66223648"/>
      </c:lineChart>
      <c:catAx>
        <c:axId val="6622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6223648"/>
        <c:crosses val="autoZero"/>
        <c:auto val="1"/>
        <c:lblAlgn val="ctr"/>
        <c:lblOffset val="100"/>
        <c:noMultiLvlLbl val="0"/>
      </c:catAx>
      <c:valAx>
        <c:axId val="66223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6223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8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3"/>
              <c:layout>
                <c:manualLayout>
                  <c:x val="5.5333997800837781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SSA</c:v>
                </c:pt>
                <c:pt idx="1">
                  <c:v>ORDI</c:v>
                </c:pt>
                <c:pt idx="2">
                  <c:v>PRIV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8</c:v>
                </c:pt>
                <c:pt idx="1">
                  <c:v>9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95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3"/>
              <c:layout>
                <c:manualLayout>
                  <c:x val="5.533399780083785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</c:v>
                </c:pt>
                <c:pt idx="2">
                  <c:v>PROSPERA</c:v>
                </c:pt>
                <c:pt idx="3">
                  <c:v>PRIV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40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600" dirty="0" smtClean="0"/>
              <a:t>Clasificación de los casos</a:t>
            </a:r>
            <a:r>
              <a:rPr lang="es-MX" sz="1600" baseline="0" dirty="0" smtClean="0"/>
              <a:t> estudiados </a:t>
            </a:r>
          </a:p>
          <a:p>
            <a:pPr>
              <a:defRPr sz="1600"/>
            </a:pPr>
            <a:r>
              <a:rPr lang="es-MX" sz="1600" baseline="0" dirty="0" smtClean="0"/>
              <a:t>por </a:t>
            </a:r>
            <a:r>
              <a:rPr lang="es-MX" sz="1600" baseline="0" dirty="0" err="1" smtClean="0"/>
              <a:t>Sx</a:t>
            </a:r>
            <a:r>
              <a:rPr lang="es-MX" sz="1600" baseline="0" dirty="0" smtClean="0"/>
              <a:t> </a:t>
            </a:r>
            <a:r>
              <a:rPr lang="es-MX" sz="1600" baseline="0" dirty="0" err="1" smtClean="0"/>
              <a:t>Coqueluchoide</a:t>
            </a:r>
            <a:r>
              <a:rPr lang="es-MX" sz="1600" baseline="0" dirty="0" smtClean="0"/>
              <a:t>, </a:t>
            </a:r>
          </a:p>
          <a:p>
            <a:pPr>
              <a:defRPr sz="1600"/>
            </a:pPr>
            <a:r>
              <a:rPr lang="es-MX" sz="1600" baseline="0" dirty="0" smtClean="0"/>
              <a:t>San Luis Potosí, 2018</a:t>
            </a:r>
            <a:endParaRPr lang="es-MX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SX COQUE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19</c:v>
                </c:pt>
                <c:pt idx="1">
                  <c:v>2</c:v>
                </c:pt>
                <c:pt idx="2">
                  <c:v>7</c:v>
                </c:pt>
                <c:pt idx="3">
                  <c:v>1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BORDETELLA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9</c:v>
                </c:pt>
                <c:pt idx="1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9722688"/>
        <c:axId val="278599328"/>
      </c:barChart>
      <c:catAx>
        <c:axId val="41972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8599328"/>
        <c:crosses val="autoZero"/>
        <c:auto val="1"/>
        <c:lblAlgn val="ctr"/>
        <c:lblOffset val="100"/>
        <c:noMultiLvlLbl val="0"/>
      </c:catAx>
      <c:valAx>
        <c:axId val="27859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41972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CB2B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65</c:v>
                </c:pt>
                <c:pt idx="1">
                  <c:v>25</c:v>
                </c:pt>
                <c:pt idx="2">
                  <c:v>14</c:v>
                </c:pt>
                <c:pt idx="3">
                  <c:v>116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71</c:v>
                </c:pt>
                <c:pt idx="1">
                  <c:v>73</c:v>
                </c:pt>
                <c:pt idx="2">
                  <c:v>16</c:v>
                </c:pt>
                <c:pt idx="3">
                  <c:v>203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93939840"/>
        <c:axId val="193940400"/>
      </c:barChart>
      <c:catAx>
        <c:axId val="193939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Leelawadee" panose="020B0502040204020203" pitchFamily="34" charset="-34"/>
                <a:cs typeface="Leelawadee" panose="020B0502040204020203" pitchFamily="34" charset="-34"/>
              </a:defRPr>
            </a:pPr>
            <a:endParaRPr lang="es-MX"/>
          </a:p>
        </c:txPr>
        <c:crossAx val="193940400"/>
        <c:crosses val="autoZero"/>
        <c:auto val="1"/>
        <c:lblAlgn val="ctr"/>
        <c:lblOffset val="100"/>
        <c:noMultiLvlLbl val="0"/>
      </c:catAx>
      <c:valAx>
        <c:axId val="193940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39398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831626193428427"/>
          <c:y val="0.88673612620161391"/>
          <c:w val="0.5440406406129803"/>
          <c:h val="0.11326394869092452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230400905601393"/>
          <c:y val="0.89916759788166944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72677666008668E-2"/>
          <c:y val="9.3964888620557172E-2"/>
          <c:w val="0.87760012126086773"/>
          <c:h val="0.703781161004527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ESTATAL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4CB2B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cat>
            <c:strRef>
              <c:f>Hoja1!$A$2:$A$3</c:f>
              <c:strCache>
                <c:ptCount val="2"/>
                <c:pt idx="0">
                  <c:v>LOGRO</c:v>
                </c:pt>
                <c:pt idx="1">
                  <c:v>META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220</c:v>
                </c:pt>
                <c:pt idx="1">
                  <c:v>363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3942640"/>
        <c:axId val="193943200"/>
        <c:axId val="0"/>
      </c:bar3DChart>
      <c:catAx>
        <c:axId val="193942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3943200"/>
        <c:crosses val="autoZero"/>
        <c:auto val="1"/>
        <c:lblAlgn val="ctr"/>
        <c:lblOffset val="100"/>
        <c:noMultiLvlLbl val="0"/>
      </c:catAx>
      <c:valAx>
        <c:axId val="193943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39426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CB2B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33</c:v>
                </c:pt>
                <c:pt idx="1">
                  <c:v>17</c:v>
                </c:pt>
                <c:pt idx="2">
                  <c:v>7</c:v>
                </c:pt>
                <c:pt idx="3">
                  <c:v>66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rgbClr val="B9155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54</c:v>
                </c:pt>
                <c:pt idx="1">
                  <c:v>52</c:v>
                </c:pt>
                <c:pt idx="2">
                  <c:v>14</c:v>
                </c:pt>
                <c:pt idx="3">
                  <c:v>147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94655328"/>
        <c:axId val="194655888"/>
      </c:barChart>
      <c:catAx>
        <c:axId val="1946553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Leelawadee" panose="020B0502040204020203" pitchFamily="34" charset="-34"/>
                <a:cs typeface="Leelawadee" panose="020B0502040204020203" pitchFamily="34" charset="-34"/>
              </a:defRPr>
            </a:pPr>
            <a:endParaRPr lang="es-MX"/>
          </a:p>
        </c:txPr>
        <c:crossAx val="194655888"/>
        <c:crosses val="autoZero"/>
        <c:auto val="1"/>
        <c:lblAlgn val="ctr"/>
        <c:lblOffset val="100"/>
        <c:noMultiLvlLbl val="0"/>
      </c:catAx>
      <c:valAx>
        <c:axId val="194655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46553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7137412613229307E-2"/>
          <c:y val="0.89097674940453508"/>
          <c:w val="0.74833731379743174"/>
          <c:h val="0.10902325059546489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230400905601393"/>
          <c:y val="0.89916759788166944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72677666008668E-2"/>
          <c:y val="9.3964888620557172E-2"/>
          <c:w val="0.87760012126086773"/>
          <c:h val="0.703781161004527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ESTATAL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4CB2B"/>
              </a:solidFill>
            </c:spPr>
          </c:dPt>
          <c:dPt>
            <c:idx val="1"/>
            <c:invertIfNegative val="0"/>
            <c:bubble3D val="0"/>
            <c:spPr>
              <a:solidFill>
                <a:srgbClr val="B91553"/>
              </a:solidFill>
            </c:spPr>
          </c:dPt>
          <c:cat>
            <c:strRef>
              <c:f>Hoja1!$A$2:$A$3</c:f>
              <c:strCache>
                <c:ptCount val="2"/>
                <c:pt idx="0">
                  <c:v>LOGRO</c:v>
                </c:pt>
                <c:pt idx="1">
                  <c:v>META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123</c:v>
                </c:pt>
                <c:pt idx="1">
                  <c:v>267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4658128"/>
        <c:axId val="194658688"/>
        <c:axId val="0"/>
      </c:bar3DChart>
      <c:catAx>
        <c:axId val="194658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658688"/>
        <c:crosses val="autoZero"/>
        <c:auto val="1"/>
        <c:lblAlgn val="ctr"/>
        <c:lblOffset val="100"/>
        <c:noMultiLvlLbl val="0"/>
      </c:catAx>
      <c:valAx>
        <c:axId val="194658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46581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571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57150">
                <a:solidFill>
                  <a:srgbClr val="00B050"/>
                </a:solidFill>
              </a:ln>
              <a:effectLst/>
            </c:spPr>
          </c:marker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5876</c:v>
                </c:pt>
                <c:pt idx="1">
                  <c:v>7286</c:v>
                </c:pt>
                <c:pt idx="2">
                  <c:v>6976</c:v>
                </c:pt>
                <c:pt idx="3">
                  <c:v>7292</c:v>
                </c:pt>
                <c:pt idx="4">
                  <c:v>7051</c:v>
                </c:pt>
                <c:pt idx="5">
                  <c:v>5976</c:v>
                </c:pt>
                <c:pt idx="6">
                  <c:v>7255</c:v>
                </c:pt>
                <c:pt idx="7">
                  <c:v>7445</c:v>
                </c:pt>
                <c:pt idx="8">
                  <c:v>6650</c:v>
                </c:pt>
                <c:pt idx="9">
                  <c:v>6732</c:v>
                </c:pt>
                <c:pt idx="10">
                  <c:v>6809</c:v>
                </c:pt>
                <c:pt idx="11">
                  <c:v>5420</c:v>
                </c:pt>
                <c:pt idx="12">
                  <c:v>4058</c:v>
                </c:pt>
                <c:pt idx="13">
                  <c:v>6355</c:v>
                </c:pt>
                <c:pt idx="14">
                  <c:v>6119</c:v>
                </c:pt>
                <c:pt idx="15">
                  <c:v>6210</c:v>
                </c:pt>
                <c:pt idx="16">
                  <c:v>5893</c:v>
                </c:pt>
                <c:pt idx="17">
                  <c:v>4748</c:v>
                </c:pt>
                <c:pt idx="18">
                  <c:v>4672</c:v>
                </c:pt>
                <c:pt idx="19">
                  <c:v>5321</c:v>
                </c:pt>
                <c:pt idx="20">
                  <c:v>5333</c:v>
                </c:pt>
                <c:pt idx="21">
                  <c:v>5231</c:v>
                </c:pt>
                <c:pt idx="22">
                  <c:v>5331</c:v>
                </c:pt>
                <c:pt idx="23">
                  <c:v>5342</c:v>
                </c:pt>
                <c:pt idx="24">
                  <c:v>4947</c:v>
                </c:pt>
                <c:pt idx="25">
                  <c:v>4790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172624"/>
        <c:axId val="133173184"/>
      </c:lineChart>
      <c:catAx>
        <c:axId val="13317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173184"/>
        <c:crosses val="autoZero"/>
        <c:auto val="1"/>
        <c:lblAlgn val="ctr"/>
        <c:lblOffset val="100"/>
        <c:noMultiLvlLbl val="0"/>
      </c:catAx>
      <c:valAx>
        <c:axId val="133173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17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1156</c:v>
                </c:pt>
                <c:pt idx="1">
                  <c:v>1647</c:v>
                </c:pt>
                <c:pt idx="2">
                  <c:v>1638</c:v>
                </c:pt>
                <c:pt idx="3">
                  <c:v>1913</c:v>
                </c:pt>
                <c:pt idx="4">
                  <c:v>1599</c:v>
                </c:pt>
                <c:pt idx="5">
                  <c:v>1666</c:v>
                </c:pt>
                <c:pt idx="6">
                  <c:v>1542</c:v>
                </c:pt>
                <c:pt idx="7">
                  <c:v>1842</c:v>
                </c:pt>
                <c:pt idx="8">
                  <c:v>1704</c:v>
                </c:pt>
                <c:pt idx="9">
                  <c:v>1563</c:v>
                </c:pt>
                <c:pt idx="10">
                  <c:v>1397</c:v>
                </c:pt>
                <c:pt idx="11">
                  <c:v>1534</c:v>
                </c:pt>
                <c:pt idx="12">
                  <c:v>1068</c:v>
                </c:pt>
                <c:pt idx="13">
                  <c:v>1276</c:v>
                </c:pt>
                <c:pt idx="14">
                  <c:v>1274</c:v>
                </c:pt>
                <c:pt idx="15">
                  <c:v>1528</c:v>
                </c:pt>
                <c:pt idx="16">
                  <c:v>1404</c:v>
                </c:pt>
                <c:pt idx="17">
                  <c:v>1241</c:v>
                </c:pt>
                <c:pt idx="18">
                  <c:v>1366</c:v>
                </c:pt>
                <c:pt idx="19">
                  <c:v>1399</c:v>
                </c:pt>
                <c:pt idx="20">
                  <c:v>1496</c:v>
                </c:pt>
                <c:pt idx="21">
                  <c:v>1246</c:v>
                </c:pt>
                <c:pt idx="22">
                  <c:v>1292</c:v>
                </c:pt>
                <c:pt idx="23">
                  <c:v>1193</c:v>
                </c:pt>
                <c:pt idx="24">
                  <c:v>1326</c:v>
                </c:pt>
                <c:pt idx="25">
                  <c:v>1119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175424"/>
        <c:axId val="133175984"/>
      </c:lineChart>
      <c:catAx>
        <c:axId val="13317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MX"/>
          </a:p>
        </c:txPr>
        <c:crossAx val="133175984"/>
        <c:crosses val="autoZero"/>
        <c:auto val="1"/>
        <c:lblAlgn val="ctr"/>
        <c:lblOffset val="100"/>
        <c:noMultiLvlLbl val="0"/>
      </c:catAx>
      <c:valAx>
        <c:axId val="133175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MX"/>
          </a:p>
        </c:txPr>
        <c:crossAx val="133175424"/>
        <c:crosses val="autoZero"/>
        <c:crossBetween val="between"/>
        <c:majorUnit val="20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7426</c:v>
                </c:pt>
                <c:pt idx="1">
                  <c:v>8409</c:v>
                </c:pt>
                <c:pt idx="2">
                  <c:v>7413</c:v>
                </c:pt>
                <c:pt idx="3">
                  <c:v>8613</c:v>
                </c:pt>
                <c:pt idx="4">
                  <c:v>8192</c:v>
                </c:pt>
                <c:pt idx="5">
                  <c:v>8566</c:v>
                </c:pt>
                <c:pt idx="6">
                  <c:v>7692</c:v>
                </c:pt>
                <c:pt idx="7">
                  <c:v>8581</c:v>
                </c:pt>
                <c:pt idx="8">
                  <c:v>8492</c:v>
                </c:pt>
                <c:pt idx="9">
                  <c:v>8916</c:v>
                </c:pt>
                <c:pt idx="10">
                  <c:v>8101</c:v>
                </c:pt>
                <c:pt idx="11">
                  <c:v>7568</c:v>
                </c:pt>
                <c:pt idx="12">
                  <c:v>7724</c:v>
                </c:pt>
                <c:pt idx="13">
                  <c:v>7701</c:v>
                </c:pt>
                <c:pt idx="14">
                  <c:v>7515</c:v>
                </c:pt>
                <c:pt idx="15">
                  <c:v>7825</c:v>
                </c:pt>
                <c:pt idx="16">
                  <c:v>6086</c:v>
                </c:pt>
                <c:pt idx="17">
                  <c:v>7268</c:v>
                </c:pt>
                <c:pt idx="18">
                  <c:v>7051</c:v>
                </c:pt>
                <c:pt idx="19">
                  <c:v>7436</c:v>
                </c:pt>
                <c:pt idx="20">
                  <c:v>6378</c:v>
                </c:pt>
                <c:pt idx="21">
                  <c:v>6426</c:v>
                </c:pt>
                <c:pt idx="22">
                  <c:v>5908</c:v>
                </c:pt>
                <c:pt idx="23">
                  <c:v>6340</c:v>
                </c:pt>
                <c:pt idx="24">
                  <c:v>5709</c:v>
                </c:pt>
                <c:pt idx="25">
                  <c:v>5167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178224"/>
        <c:axId val="133705616"/>
      </c:lineChart>
      <c:catAx>
        <c:axId val="13317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100"/>
            </a:pPr>
            <a:endParaRPr lang="es-MX"/>
          </a:p>
        </c:txPr>
        <c:crossAx val="133705616"/>
        <c:crosses val="autoZero"/>
        <c:auto val="1"/>
        <c:lblAlgn val="ctr"/>
        <c:lblOffset val="100"/>
        <c:noMultiLvlLbl val="0"/>
      </c:catAx>
      <c:valAx>
        <c:axId val="133705616"/>
        <c:scaling>
          <c:orientation val="minMax"/>
          <c:max val="11000"/>
          <c:min val="300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200"/>
            </a:pPr>
            <a:endParaRPr lang="es-MX"/>
          </a:p>
        </c:txPr>
        <c:crossAx val="133178224"/>
        <c:crosses val="autoZero"/>
        <c:crossBetween val="between"/>
        <c:majorUnit val="50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3027</c:v>
                </c:pt>
                <c:pt idx="1">
                  <c:v>4294</c:v>
                </c:pt>
                <c:pt idx="2">
                  <c:v>4087</c:v>
                </c:pt>
                <c:pt idx="3">
                  <c:v>3643</c:v>
                </c:pt>
                <c:pt idx="4">
                  <c:v>3410</c:v>
                </c:pt>
                <c:pt idx="5">
                  <c:v>3426</c:v>
                </c:pt>
                <c:pt idx="6">
                  <c:v>3664</c:v>
                </c:pt>
                <c:pt idx="7">
                  <c:v>3701</c:v>
                </c:pt>
                <c:pt idx="8">
                  <c:v>2773</c:v>
                </c:pt>
                <c:pt idx="9">
                  <c:v>3526</c:v>
                </c:pt>
                <c:pt idx="10">
                  <c:v>3396</c:v>
                </c:pt>
                <c:pt idx="11">
                  <c:v>2712</c:v>
                </c:pt>
                <c:pt idx="12">
                  <c:v>2073</c:v>
                </c:pt>
                <c:pt idx="13">
                  <c:v>2946</c:v>
                </c:pt>
                <c:pt idx="14">
                  <c:v>3079</c:v>
                </c:pt>
                <c:pt idx="15">
                  <c:v>3537</c:v>
                </c:pt>
                <c:pt idx="16">
                  <c:v>2602</c:v>
                </c:pt>
                <c:pt idx="17">
                  <c:v>2761</c:v>
                </c:pt>
                <c:pt idx="18">
                  <c:v>2647</c:v>
                </c:pt>
                <c:pt idx="19">
                  <c:v>3469</c:v>
                </c:pt>
                <c:pt idx="20">
                  <c:v>2677</c:v>
                </c:pt>
                <c:pt idx="21">
                  <c:v>2689</c:v>
                </c:pt>
                <c:pt idx="22">
                  <c:v>2924</c:v>
                </c:pt>
                <c:pt idx="23">
                  <c:v>2685</c:v>
                </c:pt>
                <c:pt idx="24">
                  <c:v>2702</c:v>
                </c:pt>
                <c:pt idx="25">
                  <c:v>2220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707856"/>
        <c:axId val="133708416"/>
      </c:lineChart>
      <c:catAx>
        <c:axId val="133707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200"/>
            </a:pPr>
            <a:endParaRPr lang="es-MX"/>
          </a:p>
        </c:txPr>
        <c:crossAx val="133708416"/>
        <c:crosses val="autoZero"/>
        <c:auto val="1"/>
        <c:lblAlgn val="ctr"/>
        <c:lblOffset val="100"/>
        <c:noMultiLvlLbl val="0"/>
      </c:catAx>
      <c:valAx>
        <c:axId val="133708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200"/>
            </a:pPr>
            <a:endParaRPr lang="es-MX"/>
          </a:p>
        </c:txPr>
        <c:crossAx val="133707856"/>
        <c:crosses val="autoZero"/>
        <c:crossBetween val="between"/>
        <c:majorUnit val="60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955879482006901E-2"/>
          <c:y val="2.5989293619999167E-2"/>
          <c:w val="0.95012737732852259"/>
          <c:h val="0.89656827496694091"/>
        </c:manualLayout>
      </c:layout>
      <c:lineChart>
        <c:grouping val="standard"/>
        <c:varyColors val="0"/>
        <c:ser>
          <c:idx val="0"/>
          <c:order val="0"/>
          <c:tx>
            <c:strRef>
              <c:f>Hoja1!$B$2:$B$27</c:f>
              <c:strCache>
                <c:ptCount val="26"/>
                <c:pt idx="0">
                  <c:v>46</c:v>
                </c:pt>
                <c:pt idx="1">
                  <c:v>57</c:v>
                </c:pt>
                <c:pt idx="2">
                  <c:v>56</c:v>
                </c:pt>
                <c:pt idx="3">
                  <c:v>44</c:v>
                </c:pt>
                <c:pt idx="4">
                  <c:v>52</c:v>
                </c:pt>
                <c:pt idx="5">
                  <c:v>39</c:v>
                </c:pt>
                <c:pt idx="6">
                  <c:v>44</c:v>
                </c:pt>
                <c:pt idx="7">
                  <c:v>42</c:v>
                </c:pt>
                <c:pt idx="8">
                  <c:v>48</c:v>
                </c:pt>
                <c:pt idx="9">
                  <c:v>47</c:v>
                </c:pt>
                <c:pt idx="10">
                  <c:v>56</c:v>
                </c:pt>
                <c:pt idx="11">
                  <c:v>44</c:v>
                </c:pt>
                <c:pt idx="12">
                  <c:v>50</c:v>
                </c:pt>
                <c:pt idx="13">
                  <c:v>38</c:v>
                </c:pt>
                <c:pt idx="14">
                  <c:v>36</c:v>
                </c:pt>
                <c:pt idx="15">
                  <c:v>41</c:v>
                </c:pt>
                <c:pt idx="16">
                  <c:v>38</c:v>
                </c:pt>
                <c:pt idx="17">
                  <c:v>44</c:v>
                </c:pt>
                <c:pt idx="18">
                  <c:v>38</c:v>
                </c:pt>
                <c:pt idx="19">
                  <c:v>33</c:v>
                </c:pt>
                <c:pt idx="20">
                  <c:v>35</c:v>
                </c:pt>
                <c:pt idx="21">
                  <c:v>35</c:v>
                </c:pt>
                <c:pt idx="22">
                  <c:v>37</c:v>
                </c:pt>
                <c:pt idx="23">
                  <c:v>35</c:v>
                </c:pt>
                <c:pt idx="24">
                  <c:v>39</c:v>
                </c:pt>
                <c:pt idx="25">
                  <c:v>36</c:v>
                </c:pt>
              </c:strCache>
            </c:strRef>
          </c:tx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46</c:v>
                </c:pt>
                <c:pt idx="1">
                  <c:v>57</c:v>
                </c:pt>
                <c:pt idx="2">
                  <c:v>56</c:v>
                </c:pt>
                <c:pt idx="3">
                  <c:v>44</c:v>
                </c:pt>
                <c:pt idx="4">
                  <c:v>52</c:v>
                </c:pt>
                <c:pt idx="5">
                  <c:v>39</c:v>
                </c:pt>
                <c:pt idx="6">
                  <c:v>44</c:v>
                </c:pt>
                <c:pt idx="7">
                  <c:v>42</c:v>
                </c:pt>
                <c:pt idx="8">
                  <c:v>48</c:v>
                </c:pt>
                <c:pt idx="9">
                  <c:v>47</c:v>
                </c:pt>
                <c:pt idx="10">
                  <c:v>56</c:v>
                </c:pt>
                <c:pt idx="11">
                  <c:v>44</c:v>
                </c:pt>
                <c:pt idx="12">
                  <c:v>50</c:v>
                </c:pt>
                <c:pt idx="13">
                  <c:v>38</c:v>
                </c:pt>
                <c:pt idx="14">
                  <c:v>36</c:v>
                </c:pt>
                <c:pt idx="15">
                  <c:v>41</c:v>
                </c:pt>
                <c:pt idx="16">
                  <c:v>38</c:v>
                </c:pt>
                <c:pt idx="17">
                  <c:v>44</c:v>
                </c:pt>
                <c:pt idx="18">
                  <c:v>38</c:v>
                </c:pt>
                <c:pt idx="19">
                  <c:v>33</c:v>
                </c:pt>
                <c:pt idx="20">
                  <c:v>35</c:v>
                </c:pt>
                <c:pt idx="21">
                  <c:v>35</c:v>
                </c:pt>
                <c:pt idx="22">
                  <c:v>37</c:v>
                </c:pt>
                <c:pt idx="23">
                  <c:v>35</c:v>
                </c:pt>
                <c:pt idx="24">
                  <c:v>39</c:v>
                </c:pt>
                <c:pt idx="25">
                  <c:v>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710656"/>
        <c:axId val="133711216"/>
      </c:lineChart>
      <c:catAx>
        <c:axId val="13371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MX"/>
          </a:p>
        </c:txPr>
        <c:crossAx val="133711216"/>
        <c:crosses val="autoZero"/>
        <c:auto val="1"/>
        <c:lblAlgn val="ctr"/>
        <c:lblOffset val="100"/>
        <c:noMultiLvlLbl val="0"/>
      </c:catAx>
      <c:valAx>
        <c:axId val="133711216"/>
        <c:scaling>
          <c:orientation val="minMax"/>
          <c:max val="8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MX"/>
          </a:p>
        </c:txPr>
        <c:crossAx val="133710656"/>
        <c:crosses val="autoZero"/>
        <c:crossBetween val="between"/>
        <c:majorUnit val="1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828419763420574E-2"/>
          <c:y val="5.625340403577981E-2"/>
          <c:w val="0.92188735361247875"/>
          <c:h val="0.866304293215883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pPr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cat>
            <c:numRef>
              <c:f>Hoja1!$A$2:$A$27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Hoja1!$B$2:$B$27</c:f>
              <c:numCache>
                <c:formatCode>General</c:formatCode>
                <c:ptCount val="26"/>
                <c:pt idx="0">
                  <c:v>192</c:v>
                </c:pt>
                <c:pt idx="1">
                  <c:v>186</c:v>
                </c:pt>
                <c:pt idx="2">
                  <c:v>172</c:v>
                </c:pt>
                <c:pt idx="3">
                  <c:v>173</c:v>
                </c:pt>
                <c:pt idx="4">
                  <c:v>163</c:v>
                </c:pt>
                <c:pt idx="5">
                  <c:v>157</c:v>
                </c:pt>
                <c:pt idx="6">
                  <c:v>146</c:v>
                </c:pt>
                <c:pt idx="7">
                  <c:v>138</c:v>
                </c:pt>
                <c:pt idx="8">
                  <c:v>144</c:v>
                </c:pt>
                <c:pt idx="9">
                  <c:v>140</c:v>
                </c:pt>
                <c:pt idx="10">
                  <c:v>142</c:v>
                </c:pt>
                <c:pt idx="11">
                  <c:v>72</c:v>
                </c:pt>
                <c:pt idx="12">
                  <c:v>59</c:v>
                </c:pt>
                <c:pt idx="13">
                  <c:v>116</c:v>
                </c:pt>
                <c:pt idx="14">
                  <c:v>94</c:v>
                </c:pt>
                <c:pt idx="15">
                  <c:v>119</c:v>
                </c:pt>
                <c:pt idx="16">
                  <c:v>100</c:v>
                </c:pt>
                <c:pt idx="17">
                  <c:v>81</c:v>
                </c:pt>
                <c:pt idx="18">
                  <c:v>90</c:v>
                </c:pt>
                <c:pt idx="19">
                  <c:v>91</c:v>
                </c:pt>
                <c:pt idx="20">
                  <c:v>119</c:v>
                </c:pt>
                <c:pt idx="21">
                  <c:v>95</c:v>
                </c:pt>
                <c:pt idx="22">
                  <c:v>101</c:v>
                </c:pt>
                <c:pt idx="23">
                  <c:v>0</c:v>
                </c:pt>
                <c:pt idx="24">
                  <c:v>76</c:v>
                </c:pt>
                <c:pt idx="25">
                  <c:v>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846032"/>
        <c:axId val="132846592"/>
      </c:lineChart>
      <c:catAx>
        <c:axId val="13284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200"/>
            </a:pPr>
            <a:endParaRPr lang="es-MX"/>
          </a:p>
        </c:txPr>
        <c:crossAx val="132846592"/>
        <c:crosses val="autoZero"/>
        <c:auto val="1"/>
        <c:lblAlgn val="ctr"/>
        <c:lblOffset val="100"/>
        <c:noMultiLvlLbl val="0"/>
      </c:catAx>
      <c:valAx>
        <c:axId val="132846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400"/>
            </a:pPr>
            <a:endParaRPr lang="es-MX"/>
          </a:p>
        </c:txPr>
        <c:crossAx val="132846032"/>
        <c:crosses val="autoZero"/>
        <c:crossBetween val="between"/>
        <c:majorUnit val="2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752616236431368E-2"/>
          <c:y val="9.5059949623319304E-2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74</c:v>
                </c:pt>
                <c:pt idx="1">
                  <c:v>51</c:v>
                </c:pt>
                <c:pt idx="2">
                  <c:v>1</c:v>
                </c:pt>
                <c:pt idx="3">
                  <c:v>8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Hoja1!$A$2:$A$12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Hoja1!$B$2:$B$12</c:f>
              <c:numCache>
                <c:formatCode>General</c:formatCode>
                <c:ptCount val="11"/>
                <c:pt idx="0">
                  <c:v>300</c:v>
                </c:pt>
                <c:pt idx="1">
                  <c:v>330</c:v>
                </c:pt>
                <c:pt idx="2">
                  <c:v>240</c:v>
                </c:pt>
                <c:pt idx="3">
                  <c:v>343</c:v>
                </c:pt>
                <c:pt idx="4">
                  <c:v>457</c:v>
                </c:pt>
                <c:pt idx="5">
                  <c:v>343</c:v>
                </c:pt>
                <c:pt idx="6">
                  <c:v>321</c:v>
                </c:pt>
                <c:pt idx="7">
                  <c:v>314</c:v>
                </c:pt>
                <c:pt idx="8">
                  <c:v>296</c:v>
                </c:pt>
                <c:pt idx="9">
                  <c:v>245</c:v>
                </c:pt>
                <c:pt idx="10">
                  <c:v>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1132608"/>
        <c:axId val="204675104"/>
      </c:barChart>
      <c:catAx>
        <c:axId val="39113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04675104"/>
        <c:crosses val="autoZero"/>
        <c:auto val="1"/>
        <c:lblAlgn val="ctr"/>
        <c:lblOffset val="100"/>
        <c:noMultiLvlLbl val="0"/>
      </c:catAx>
      <c:valAx>
        <c:axId val="204675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91132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0.14005</cdr:x>
      <cdr:y>0.53946</cdr:y>
    </cdr:from>
    <cdr:to>
      <cdr:x>0.42699</cdr:x>
      <cdr:y>0.63725</cdr:y>
    </cdr:to>
    <cdr:sp macro="" textlink="">
      <cdr:nvSpPr>
        <cdr:cNvPr id="2" name="CuadroTexto 14"/>
        <cdr:cNvSpPr txBox="1"/>
      </cdr:nvSpPr>
      <cdr:spPr>
        <a:xfrm xmlns:a="http://schemas.openxmlformats.org/drawingml/2006/main">
          <a:off x="1089509" y="2037419"/>
          <a:ext cx="223224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b="1" i="1" dirty="0" smtClean="0"/>
            <a:t>Consistencia </a:t>
          </a:r>
          <a:r>
            <a:rPr lang="es-MX" b="1" i="1" dirty="0"/>
            <a:t> </a:t>
          </a:r>
          <a:r>
            <a:rPr lang="es-MX" b="1" i="1" dirty="0" smtClean="0"/>
            <a:t>100%</a:t>
          </a:r>
          <a:endParaRPr lang="es-MX" b="1" i="1" dirty="0"/>
        </a:p>
      </cdr:txBody>
    </cdr:sp>
  </cdr:relSizeAnchor>
  <cdr:relSizeAnchor xmlns:cdr="http://schemas.openxmlformats.org/drawingml/2006/chartDrawing">
    <cdr:from>
      <cdr:x>0.58488</cdr:x>
      <cdr:y>0.69713</cdr:y>
    </cdr:from>
    <cdr:to>
      <cdr:x>0.87182</cdr:x>
      <cdr:y>0.79492</cdr:y>
    </cdr:to>
    <cdr:sp macro="" textlink="">
      <cdr:nvSpPr>
        <cdr:cNvPr id="3" name="CuadroTexto 14"/>
        <cdr:cNvSpPr txBox="1"/>
      </cdr:nvSpPr>
      <cdr:spPr>
        <a:xfrm xmlns:a="http://schemas.openxmlformats.org/drawingml/2006/main">
          <a:off x="4550077" y="2632899"/>
          <a:ext cx="223224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b="1" i="1" dirty="0" smtClean="0"/>
            <a:t>Consistencia 92.3%</a:t>
          </a:r>
          <a:endParaRPr lang="es-MX" b="1" i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0.16476</cdr:x>
      <cdr:y>0.52372</cdr:y>
    </cdr:from>
    <cdr:to>
      <cdr:x>0.4517</cdr:x>
      <cdr:y>0.62151</cdr:y>
    </cdr:to>
    <cdr:sp macro="" textlink="">
      <cdr:nvSpPr>
        <cdr:cNvPr id="4" name="CuadroTexto 14"/>
        <cdr:cNvSpPr txBox="1"/>
      </cdr:nvSpPr>
      <cdr:spPr>
        <a:xfrm xmlns:a="http://schemas.openxmlformats.org/drawingml/2006/main">
          <a:off x="1281758" y="1977968"/>
          <a:ext cx="223226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1800" b="1" i="1" dirty="0" smtClean="0"/>
            <a:t>Consistencia </a:t>
          </a:r>
          <a:r>
            <a:rPr lang="es-MX" sz="1800" b="1" i="1" dirty="0"/>
            <a:t> </a:t>
          </a:r>
          <a:r>
            <a:rPr lang="es-MX" sz="1800" b="1" i="1" dirty="0" smtClean="0"/>
            <a:t>76.92%</a:t>
          </a:r>
          <a:endParaRPr lang="es-MX" sz="1800" b="1" i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C8C73-2898-44A7-8950-EDDBB739BD72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F7561-0C9E-4465-9AFD-AB58B8CDD4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850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28</a:t>
            </a:fld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415084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25/07/2018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6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291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Cumplimiento de Metas e Indicadores Caminando a la Excelencia</a:t>
            </a:r>
            <a:endParaRPr lang="es-ES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816496"/>
          </a:xfrm>
        </p:spPr>
        <p:txBody>
          <a:bodyPr>
            <a:noAutofit/>
          </a:bodyPr>
          <a:lstStyle/>
          <a:p>
            <a:r>
              <a:rPr lang="es-ES" sz="4800" dirty="0" smtClean="0">
                <a:solidFill>
                  <a:schemeClr val="accent3">
                    <a:lumMod val="75000"/>
                  </a:schemeClr>
                </a:solidFill>
              </a:rPr>
              <a:t>Primer semestre 2018</a:t>
            </a:r>
          </a:p>
        </p:txBody>
      </p:sp>
    </p:spTree>
    <p:extLst>
      <p:ext uri="{BB962C8B-B14F-4D97-AF65-F5344CB8AC3E}">
        <p14:creationId xmlns:p14="http://schemas.microsoft.com/office/powerpoint/2010/main" val="38974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54553156"/>
              </p:ext>
            </p:extLst>
          </p:nvPr>
        </p:nvGraphicFramePr>
        <p:xfrm>
          <a:off x="737766" y="155672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 flipV="1">
            <a:off x="1285466" y="2407649"/>
            <a:ext cx="3489722" cy="843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419054" y="3293979"/>
            <a:ext cx="3392710" cy="21386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86487" y="3398196"/>
            <a:ext cx="3732610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815832" y="3994240"/>
            <a:ext cx="3711527" cy="16669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339752" y="446438"/>
            <a:ext cx="7050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Consistencia de la Notificación Semanal de Casos Nuevos</a:t>
            </a:r>
          </a:p>
          <a:p>
            <a:pPr algn="ctr"/>
            <a:r>
              <a:rPr lang="es-MX" b="1" i="1" dirty="0"/>
              <a:t>SEDENA , SEM. 1 – </a:t>
            </a:r>
            <a:r>
              <a:rPr lang="es-MX" b="1" i="1" dirty="0" smtClean="0"/>
              <a:t>26, 2018.</a:t>
            </a:r>
            <a:endParaRPr lang="es-MX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821568" y="169627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7,768</a:t>
            </a:r>
          </a:p>
        </p:txBody>
      </p:sp>
      <p:sp>
        <p:nvSpPr>
          <p:cNvPr id="14" name="CuadroTexto 24"/>
          <p:cNvSpPr txBox="1"/>
          <p:nvPr/>
        </p:nvSpPr>
        <p:spPr>
          <a:xfrm>
            <a:off x="307750" y="637594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15" name="Rectángulo 25"/>
          <p:cNvSpPr/>
          <p:nvPr/>
        </p:nvSpPr>
        <p:spPr>
          <a:xfrm>
            <a:off x="896151" y="5737367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86.54                                2018: 69.23</a:t>
            </a:r>
            <a:endParaRPr lang="es-MX" sz="2400" b="1" i="1" dirty="0"/>
          </a:p>
        </p:txBody>
      </p:sp>
      <p:sp>
        <p:nvSpPr>
          <p:cNvPr id="18" name="CuadroTexto 14"/>
          <p:cNvSpPr txBox="1"/>
          <p:nvPr/>
        </p:nvSpPr>
        <p:spPr>
          <a:xfrm>
            <a:off x="1547664" y="3627911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i="1" dirty="0" smtClean="0"/>
              <a:t>Consistencia </a:t>
            </a:r>
            <a:r>
              <a:rPr lang="es-MX" sz="1400" b="1" i="1" dirty="0"/>
              <a:t> </a:t>
            </a:r>
            <a:r>
              <a:rPr lang="es-MX" sz="1400" b="1" i="1" dirty="0" smtClean="0"/>
              <a:t>69.2%</a:t>
            </a:r>
            <a:endParaRPr lang="es-MX" sz="1400" b="1" i="1" dirty="0"/>
          </a:p>
        </p:txBody>
      </p:sp>
      <p:sp>
        <p:nvSpPr>
          <p:cNvPr id="27" name="CuadroTexto 14"/>
          <p:cNvSpPr txBox="1"/>
          <p:nvPr/>
        </p:nvSpPr>
        <p:spPr>
          <a:xfrm>
            <a:off x="5292080" y="4077072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i="1" dirty="0" smtClean="0"/>
              <a:t>Consistencia </a:t>
            </a:r>
            <a:r>
              <a:rPr lang="es-MX" sz="1400" b="1" i="1" dirty="0"/>
              <a:t> </a:t>
            </a:r>
            <a:r>
              <a:rPr lang="es-MX" sz="1400" b="1" i="1" dirty="0" smtClean="0"/>
              <a:t>69.2%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213084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</a:t>
            </a:r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MORTALIDAD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43252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87.30%</a:t>
            </a:r>
          </a:p>
          <a:p>
            <a:pPr algn="ctr"/>
            <a:r>
              <a:rPr lang="es-MX" sz="3600" b="1" i="1" dirty="0" smtClean="0"/>
              <a:t>(21.82)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66520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Sistema Epidemiológico Estadístico de las Defunciones, Semanas 1 – 26, 2018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238755"/>
              </p:ext>
            </p:extLst>
          </p:nvPr>
        </p:nvGraphicFramePr>
        <p:xfrm>
          <a:off x="1823711" y="1268760"/>
          <a:ext cx="5496578" cy="4127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84210"/>
                <a:gridCol w="1512168"/>
                <a:gridCol w="1800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RATIS/RECTIS</a:t>
                      </a:r>
                      <a:r>
                        <a:rPr lang="es-MX" sz="1600" baseline="0" dirty="0" smtClean="0"/>
                        <a:t> DGE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%</a:t>
                      </a:r>
                      <a:endParaRPr lang="es-MX" sz="1600" dirty="0"/>
                    </a:p>
                  </a:txBody>
                  <a:tcPr anchor="ctr"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SSA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48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58.6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 ORD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25.7</a:t>
                      </a:r>
                      <a:endParaRPr lang="es-MX" b="1" i="1" dirty="0"/>
                    </a:p>
                  </a:txBody>
                  <a:tcPr anchor="ctr"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</a:t>
                      </a:r>
                      <a:r>
                        <a:rPr lang="es-MX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6.0</a:t>
                      </a:r>
                      <a:endParaRPr lang="es-MX" b="1" i="1" dirty="0"/>
                    </a:p>
                  </a:txBody>
                  <a:tcPr anchor="ctr"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ISSSTE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7.3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PEMEX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u="sng" dirty="0" smtClean="0"/>
                        <a:t>PRIVADA</a:t>
                      </a:r>
                      <a:endParaRPr lang="es-MX" b="1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2.4</a:t>
                      </a:r>
                      <a:endParaRPr lang="es-MX" b="1" i="1" dirty="0" smtClean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u="sng" dirty="0" smtClean="0"/>
                        <a:t>ESTATAL</a:t>
                      </a:r>
                      <a:endParaRPr lang="es-MX" b="1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82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b="1" i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472912"/>
              </p:ext>
            </p:extLst>
          </p:nvPr>
        </p:nvGraphicFramePr>
        <p:xfrm>
          <a:off x="1067625" y="5850085"/>
          <a:ext cx="7008750" cy="736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01750"/>
                <a:gridCol w="1401750"/>
                <a:gridCol w="1401750"/>
                <a:gridCol w="1401750"/>
                <a:gridCol w="140175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Consistencia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Cobertura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Oportunidad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Evaluación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59.40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100.00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100.00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90.00</a:t>
                      </a:r>
                      <a:endParaRPr lang="es-MX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87.30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1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Mortalidad Materna </a:t>
            </a:r>
          </a:p>
          <a:p>
            <a:pPr algn="ctr"/>
            <a:r>
              <a:rPr lang="es-MX" sz="2400" b="1" i="1" dirty="0"/>
              <a:t>S</a:t>
            </a:r>
            <a:r>
              <a:rPr lang="es-MX" sz="2400" b="1" i="1" dirty="0" smtClean="0"/>
              <a:t>emanas 1 – 26, 2018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868990"/>
              </p:ext>
            </p:extLst>
          </p:nvPr>
        </p:nvGraphicFramePr>
        <p:xfrm>
          <a:off x="323528" y="1484784"/>
          <a:ext cx="8448906" cy="440242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84210"/>
                <a:gridCol w="1512168"/>
                <a:gridCol w="1512168"/>
                <a:gridCol w="1800200"/>
                <a:gridCol w="1440160"/>
              </a:tblGrid>
              <a:tr h="85431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OPORTUNIDAD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DOCUMENTACION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INDICE DE EVALUACION</a:t>
                      </a:r>
                      <a:endParaRPr lang="es-MX" dirty="0"/>
                    </a:p>
                  </a:txBody>
                  <a:tcPr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SSA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 ORD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</a:t>
                      </a:r>
                      <a:r>
                        <a:rPr lang="es-MX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ISSSTE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PEMEX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PRIVADA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mtClean="0"/>
                        <a:t>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u="sng" dirty="0" smtClean="0"/>
                        <a:t>ESTATAL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u="sng" dirty="0" smtClean="0"/>
                        <a:t>4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4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196752"/>
            <a:ext cx="806489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ENFERMEDADES TRANSMISIBLES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5036983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95.78</a:t>
            </a:r>
            <a:r>
              <a:rPr lang="es-MX" sz="3600" b="1" i="1" dirty="0" smtClean="0"/>
              <a:t>% *</a:t>
            </a:r>
            <a:endParaRPr lang="es-MX" sz="3600" b="1" i="1" dirty="0" smtClean="0"/>
          </a:p>
          <a:p>
            <a:pPr algn="ctr"/>
            <a:r>
              <a:rPr lang="es-MX" sz="3600" b="1" i="1" dirty="0" smtClean="0"/>
              <a:t>(23.9)</a:t>
            </a:r>
            <a:endParaRPr lang="es-MX" sz="36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39552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/>
              <a:t>EFE´s</a:t>
            </a:r>
            <a:r>
              <a:rPr lang="es-MX" sz="2000" b="1" i="1" dirty="0" smtClean="0"/>
              <a:t>                            96.6                        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PFA 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Tétanos                         NA         </a:t>
            </a:r>
          </a:p>
          <a:p>
            <a:pPr marL="285750" indent="-285750">
              <a:buFontTx/>
              <a:buChar char="-"/>
            </a:pPr>
            <a:r>
              <a:rPr lang="es-MX" sz="2000" b="1" i="1" dirty="0" err="1" smtClean="0"/>
              <a:t>Sx</a:t>
            </a:r>
            <a:r>
              <a:rPr lang="es-MX" sz="2000" b="1" i="1" dirty="0" smtClean="0"/>
              <a:t>. </a:t>
            </a:r>
            <a:r>
              <a:rPr lang="es-MX" sz="2000" b="1" i="1" dirty="0" err="1" smtClean="0"/>
              <a:t>Coqueluchoide</a:t>
            </a:r>
            <a:r>
              <a:rPr lang="es-MX" sz="2000" b="1" i="1" dirty="0" smtClean="0"/>
              <a:t>      98.3     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Dengue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Paludismo                    100  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Influenza                      78.5 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76056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>
                <a:solidFill>
                  <a:srgbClr val="FF0000"/>
                </a:solidFill>
              </a:rPr>
              <a:t>NuTraVE</a:t>
            </a:r>
            <a:r>
              <a:rPr lang="es-MX" sz="2000" b="1" i="1" dirty="0" smtClean="0">
                <a:solidFill>
                  <a:srgbClr val="FF0000"/>
                </a:solidFill>
              </a:rPr>
              <a:t>                         92.5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Sífilis Congénita             NA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Cólera                              97.9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VIH                                  93.83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Tuberculosis                 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Lepra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RHOVE                           96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43608" y="60932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 Datos preliminares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56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2555776" y="332656"/>
            <a:ext cx="6059016" cy="868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i="1" dirty="0" smtClean="0"/>
              <a:t>Enfermedad Febril Exantemática</a:t>
            </a:r>
            <a:endParaRPr lang="es-ES" sz="3600" b="1" i="1" dirty="0"/>
          </a:p>
        </p:txBody>
      </p:sp>
      <p:sp>
        <p:nvSpPr>
          <p:cNvPr id="8" name="7 Rectángulo"/>
          <p:cNvSpPr/>
          <p:nvPr/>
        </p:nvSpPr>
        <p:spPr>
          <a:xfrm>
            <a:off x="611560" y="1540230"/>
            <a:ext cx="3960440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EFE por Institución</a:t>
            </a:r>
            <a:endParaRPr lang="es-ES" sz="2400" b="1" dirty="0"/>
          </a:p>
        </p:txBody>
      </p:sp>
      <p:graphicFrame>
        <p:nvGraphicFramePr>
          <p:cNvPr id="9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274098"/>
              </p:ext>
            </p:extLst>
          </p:nvPr>
        </p:nvGraphicFramePr>
        <p:xfrm>
          <a:off x="413284" y="2194943"/>
          <a:ext cx="4554252" cy="349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819112"/>
              </p:ext>
            </p:extLst>
          </p:nvPr>
        </p:nvGraphicFramePr>
        <p:xfrm>
          <a:off x="5165812" y="2250088"/>
          <a:ext cx="3888432" cy="37508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/>
                <a:gridCol w="1296144"/>
                <a:gridCol w="1296144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Meta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 (%)</a:t>
                      </a:r>
                    </a:p>
                    <a:p>
                      <a:pPr algn="ctr"/>
                      <a:r>
                        <a:rPr lang="es-ES" sz="1800" dirty="0" smtClean="0"/>
                        <a:t>Junio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SSA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146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50.6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</a:t>
                      </a:r>
                      <a:r>
                        <a:rPr lang="es-ES" baseline="0" dirty="0" smtClean="0"/>
                        <a:t> ORDI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86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60.71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ISSSTE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12.5</a:t>
                      </a:r>
                      <a:endParaRPr lang="es-ES" b="1" i="1" dirty="0" smtClean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 </a:t>
                      </a:r>
                      <a:r>
                        <a:rPr lang="es-ES" dirty="0" err="1" smtClean="0"/>
                        <a:t>Prosp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40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Otras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40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17.5</a:t>
                      </a:r>
                      <a:endParaRPr lang="es-ES" sz="2000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ESTATAL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300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47</a:t>
                      </a:r>
                      <a:endParaRPr lang="es-ES" sz="2400" b="1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8 Rectángulo"/>
          <p:cNvSpPr/>
          <p:nvPr/>
        </p:nvSpPr>
        <p:spPr>
          <a:xfrm>
            <a:off x="5165812" y="1540230"/>
            <a:ext cx="3960440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2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141</a:t>
            </a:r>
            <a:endParaRPr lang="es-ES" sz="2000" b="1" i="1" dirty="0"/>
          </a:p>
        </p:txBody>
      </p:sp>
      <p:sp>
        <p:nvSpPr>
          <p:cNvPr id="13" name="3 Rectángulo"/>
          <p:cNvSpPr/>
          <p:nvPr/>
        </p:nvSpPr>
        <p:spPr>
          <a:xfrm>
            <a:off x="698356" y="5763127"/>
            <a:ext cx="3513604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i="1" dirty="0" smtClean="0"/>
              <a:t>2016: 78.6 %   2017: 75.33 %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135586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812072" y="212578"/>
            <a:ext cx="5820207" cy="112507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i="1" dirty="0" smtClean="0"/>
              <a:t>Casos de EFE por Institución y Jurisdicción Sanitaria, Junio 2018*</a:t>
            </a:r>
            <a:endParaRPr lang="es-ES" sz="2800" b="1" i="1" dirty="0"/>
          </a:p>
        </p:txBody>
      </p:sp>
      <p:sp>
        <p:nvSpPr>
          <p:cNvPr id="3" name="9 CuadroTexto"/>
          <p:cNvSpPr txBox="1"/>
          <p:nvPr/>
        </p:nvSpPr>
        <p:spPr>
          <a:xfrm>
            <a:off x="7309914" y="1134956"/>
            <a:ext cx="1147543" cy="397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141</a:t>
            </a:r>
            <a:endParaRPr lang="es-ES" sz="2000" b="1" i="1" dirty="0"/>
          </a:p>
        </p:txBody>
      </p:sp>
      <p:sp>
        <p:nvSpPr>
          <p:cNvPr id="4" name="10 CuadroTexto"/>
          <p:cNvSpPr txBox="1"/>
          <p:nvPr/>
        </p:nvSpPr>
        <p:spPr>
          <a:xfrm>
            <a:off x="20772" y="6527908"/>
            <a:ext cx="5199299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26 2018. </a:t>
            </a:r>
            <a:endParaRPr lang="es-ES" sz="1600" b="1" i="1" dirty="0"/>
          </a:p>
        </p:txBody>
      </p:sp>
      <p:grpSp>
        <p:nvGrpSpPr>
          <p:cNvPr id="5" name="Grupo 4"/>
          <p:cNvGrpSpPr/>
          <p:nvPr/>
        </p:nvGrpSpPr>
        <p:grpSpPr>
          <a:xfrm>
            <a:off x="505600" y="5006212"/>
            <a:ext cx="1780399" cy="1242551"/>
            <a:chOff x="344016" y="4864762"/>
            <a:chExt cx="1787512" cy="1252037"/>
          </a:xfrm>
        </p:grpSpPr>
        <p:sp>
          <p:nvSpPr>
            <p:cNvPr id="6" name="Elipse 5"/>
            <p:cNvSpPr/>
            <p:nvPr/>
          </p:nvSpPr>
          <p:spPr>
            <a:xfrm>
              <a:off x="344016" y="4931917"/>
              <a:ext cx="267544" cy="1439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611560" y="4864762"/>
              <a:ext cx="1519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b="1" dirty="0" smtClean="0"/>
                <a:t>Servicios de Salud</a:t>
              </a:r>
              <a:endParaRPr lang="es-MX" sz="1400" b="1" dirty="0"/>
            </a:p>
          </p:txBody>
        </p:sp>
        <p:sp>
          <p:nvSpPr>
            <p:cNvPr id="8" name="Elipse 7"/>
            <p:cNvSpPr/>
            <p:nvPr/>
          </p:nvSpPr>
          <p:spPr>
            <a:xfrm>
              <a:off x="344016" y="5152960"/>
              <a:ext cx="267544" cy="143933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611560" y="5085805"/>
              <a:ext cx="1314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b="1" dirty="0" smtClean="0"/>
                <a:t>IMSS Ordinario</a:t>
              </a:r>
              <a:endParaRPr lang="es-MX" sz="1400" b="1" dirty="0"/>
            </a:p>
          </p:txBody>
        </p:sp>
        <p:sp>
          <p:nvSpPr>
            <p:cNvPr id="10" name="Elipse 9"/>
            <p:cNvSpPr/>
            <p:nvPr/>
          </p:nvSpPr>
          <p:spPr>
            <a:xfrm>
              <a:off x="344016" y="5392446"/>
              <a:ext cx="267544" cy="143933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11560" y="5325291"/>
              <a:ext cx="12605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b="1" dirty="0" smtClean="0"/>
                <a:t>IMSS Prospera</a:t>
              </a:r>
              <a:endParaRPr lang="es-MX" sz="1400" b="1" dirty="0"/>
            </a:p>
          </p:txBody>
        </p:sp>
        <p:sp>
          <p:nvSpPr>
            <p:cNvPr id="12" name="Elipse 11"/>
            <p:cNvSpPr/>
            <p:nvPr/>
          </p:nvSpPr>
          <p:spPr>
            <a:xfrm>
              <a:off x="344016" y="5635855"/>
              <a:ext cx="267544" cy="14393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611560" y="5568700"/>
              <a:ext cx="6622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b="1" dirty="0" smtClean="0"/>
                <a:t>ISSSTE</a:t>
              </a:r>
              <a:endParaRPr lang="es-MX" sz="1400" b="1" dirty="0"/>
            </a:p>
          </p:txBody>
        </p:sp>
        <p:sp>
          <p:nvSpPr>
            <p:cNvPr id="14" name="Elipse 13"/>
            <p:cNvSpPr/>
            <p:nvPr/>
          </p:nvSpPr>
          <p:spPr>
            <a:xfrm>
              <a:off x="344016" y="5876177"/>
              <a:ext cx="267544" cy="14393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611560" y="5809022"/>
              <a:ext cx="589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400" b="1" dirty="0" smtClean="0"/>
                <a:t>Otras</a:t>
              </a:r>
              <a:endParaRPr lang="es-MX" sz="1400" b="1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531235" y="1639763"/>
            <a:ext cx="8196300" cy="3709529"/>
            <a:chOff x="477788" y="1599460"/>
            <a:chExt cx="8229047" cy="3430799"/>
          </a:xfrm>
        </p:grpSpPr>
        <p:sp>
          <p:nvSpPr>
            <p:cNvPr id="17" name="CuadroTexto 16"/>
            <p:cNvSpPr txBox="1"/>
            <p:nvPr/>
          </p:nvSpPr>
          <p:spPr>
            <a:xfrm>
              <a:off x="2767738" y="4660927"/>
              <a:ext cx="3658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i="1" dirty="0" smtClean="0"/>
                <a:t>Jurisdicción Sanitaria</a:t>
              </a: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477788" y="1599460"/>
              <a:ext cx="8229047" cy="3144213"/>
              <a:chOff x="182624" y="1560606"/>
              <a:chExt cx="8229047" cy="3144213"/>
            </a:xfrm>
          </p:grpSpPr>
          <p:sp>
            <p:nvSpPr>
              <p:cNvPr id="19" name="CuadroTexto 18"/>
              <p:cNvSpPr txBox="1"/>
              <p:nvPr/>
            </p:nvSpPr>
            <p:spPr>
              <a:xfrm>
                <a:off x="344016" y="1750659"/>
                <a:ext cx="1524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i="1" dirty="0" smtClean="0"/>
                  <a:t>Casos</a:t>
                </a:r>
              </a:p>
            </p:txBody>
          </p:sp>
          <p:cxnSp>
            <p:nvCxnSpPr>
              <p:cNvPr id="20" name="Conector recto 19"/>
              <p:cNvCxnSpPr/>
              <p:nvPr/>
            </p:nvCxnSpPr>
            <p:spPr>
              <a:xfrm>
                <a:off x="810208" y="4221088"/>
                <a:ext cx="7506208" cy="0"/>
              </a:xfrm>
              <a:prstGeom prst="line">
                <a:avLst/>
              </a:prstGeom>
              <a:ln w="5715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uadroTexto 20"/>
              <p:cNvSpPr txBox="1"/>
              <p:nvPr/>
            </p:nvSpPr>
            <p:spPr>
              <a:xfrm>
                <a:off x="182624" y="3315772"/>
                <a:ext cx="6275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i="1" dirty="0" smtClean="0"/>
                  <a:t>(%)</a:t>
                </a:r>
                <a:endParaRPr lang="es-MX" b="1" i="1" dirty="0"/>
              </a:p>
            </p:txBody>
          </p:sp>
          <p:sp>
            <p:nvSpPr>
              <p:cNvPr id="22" name="CuadroTexto 21"/>
              <p:cNvSpPr txBox="1"/>
              <p:nvPr/>
            </p:nvSpPr>
            <p:spPr>
              <a:xfrm>
                <a:off x="496416" y="4335487"/>
                <a:ext cx="7915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b="1" i="1" dirty="0" smtClean="0"/>
                  <a:t>I                   II                 III                IV                  V                 VI               VII</a:t>
                </a:r>
              </a:p>
            </p:txBody>
          </p:sp>
          <p:sp>
            <p:nvSpPr>
              <p:cNvPr id="23" name="Rectángulo 22"/>
              <p:cNvSpPr/>
              <p:nvPr/>
            </p:nvSpPr>
            <p:spPr>
              <a:xfrm>
                <a:off x="814491" y="3570566"/>
                <a:ext cx="914400" cy="54896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17</a:t>
                </a:r>
              </a:p>
              <a:p>
                <a:pPr algn="ctr"/>
                <a:r>
                  <a:rPr lang="es-MX" dirty="0" smtClean="0"/>
                  <a:t>(26%)</a:t>
                </a:r>
                <a:endParaRPr lang="es-MX" dirty="0"/>
              </a:p>
            </p:txBody>
          </p:sp>
          <p:sp>
            <p:nvSpPr>
              <p:cNvPr id="24" name="Rectángulo 23"/>
              <p:cNvSpPr/>
              <p:nvPr/>
            </p:nvSpPr>
            <p:spPr>
              <a:xfrm>
                <a:off x="810208" y="1826183"/>
                <a:ext cx="918683" cy="169467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47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/>
                  <a:t>(</a:t>
                </a:r>
                <a:r>
                  <a:rPr lang="es-MX" dirty="0" smtClean="0"/>
                  <a:t>73 %)</a:t>
                </a:r>
                <a:endParaRPr lang="es-MX" dirty="0"/>
              </a:p>
            </p:txBody>
          </p:sp>
          <p:sp>
            <p:nvSpPr>
              <p:cNvPr id="25" name="Rectángulo 24"/>
              <p:cNvSpPr/>
              <p:nvPr/>
            </p:nvSpPr>
            <p:spPr>
              <a:xfrm>
                <a:off x="810208" y="1588927"/>
                <a:ext cx="918683" cy="17019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" name="Rectángulo 25"/>
              <p:cNvSpPr/>
              <p:nvPr/>
            </p:nvSpPr>
            <p:spPr>
              <a:xfrm>
                <a:off x="1824217" y="1577581"/>
                <a:ext cx="918683" cy="85477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3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(30 %)</a:t>
                </a:r>
                <a:endParaRPr lang="es-MX" dirty="0"/>
              </a:p>
            </p:txBody>
          </p:sp>
          <p:sp>
            <p:nvSpPr>
              <p:cNvPr id="27" name="Rectángulo 26"/>
              <p:cNvSpPr/>
              <p:nvPr/>
            </p:nvSpPr>
            <p:spPr>
              <a:xfrm>
                <a:off x="1824216" y="2546753"/>
                <a:ext cx="918683" cy="158446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7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/>
                  <a:t>(</a:t>
                </a:r>
                <a:r>
                  <a:rPr lang="es-MX" dirty="0" smtClean="0"/>
                  <a:t>70 %)</a:t>
                </a:r>
                <a:endParaRPr lang="es-MX" dirty="0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2915816" y="1560606"/>
                <a:ext cx="936104" cy="25706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18</a:t>
                </a:r>
              </a:p>
              <a:p>
                <a:pPr algn="ctr"/>
                <a:endParaRPr lang="es-MX" dirty="0"/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(100 %)</a:t>
                </a:r>
                <a:endParaRPr lang="es-MX" dirty="0"/>
              </a:p>
            </p:txBody>
          </p:sp>
          <p:sp>
            <p:nvSpPr>
              <p:cNvPr id="29" name="Rectángulo 28"/>
              <p:cNvSpPr/>
              <p:nvPr/>
            </p:nvSpPr>
            <p:spPr>
              <a:xfrm>
                <a:off x="3994701" y="2884294"/>
                <a:ext cx="918683" cy="124024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4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</a:t>
                </a:r>
                <a:r>
                  <a:rPr lang="es-MX" dirty="0"/>
                  <a:t>5</a:t>
                </a:r>
                <a:r>
                  <a:rPr lang="es-MX" dirty="0" smtClean="0"/>
                  <a:t>0 %)</a:t>
                </a:r>
                <a:endParaRPr lang="es-MX" dirty="0"/>
              </a:p>
            </p:txBody>
          </p:sp>
          <p:sp>
            <p:nvSpPr>
              <p:cNvPr id="30" name="Rectángulo 29"/>
              <p:cNvSpPr/>
              <p:nvPr/>
            </p:nvSpPr>
            <p:spPr>
              <a:xfrm>
                <a:off x="3994700" y="2238438"/>
                <a:ext cx="918683" cy="54930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2</a:t>
                </a:r>
              </a:p>
              <a:p>
                <a:pPr algn="ctr"/>
                <a:r>
                  <a:rPr lang="es-MX" dirty="0" smtClean="0"/>
                  <a:t>(25 %)</a:t>
                </a:r>
                <a:endParaRPr lang="es-MX" dirty="0"/>
              </a:p>
            </p:txBody>
          </p:sp>
          <p:sp>
            <p:nvSpPr>
              <p:cNvPr id="31" name="Rectángulo 30"/>
              <p:cNvSpPr/>
              <p:nvPr/>
            </p:nvSpPr>
            <p:spPr>
              <a:xfrm>
                <a:off x="3994700" y="1567934"/>
                <a:ext cx="918683" cy="5493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2</a:t>
                </a:r>
              </a:p>
              <a:p>
                <a:pPr algn="ctr"/>
                <a:r>
                  <a:rPr lang="es-MX" dirty="0" smtClean="0"/>
                  <a:t>(25 %)</a:t>
                </a:r>
                <a:endParaRPr lang="es-MX" dirty="0"/>
              </a:p>
            </p:txBody>
          </p:sp>
          <p:sp>
            <p:nvSpPr>
              <p:cNvPr id="32" name="Rectángulo 31"/>
              <p:cNvSpPr/>
              <p:nvPr/>
            </p:nvSpPr>
            <p:spPr>
              <a:xfrm>
                <a:off x="5038845" y="2770094"/>
                <a:ext cx="918683" cy="136112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12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(57 %)</a:t>
                </a:r>
                <a:endParaRPr lang="es-MX" dirty="0"/>
              </a:p>
            </p:txBody>
          </p:sp>
          <p:sp>
            <p:nvSpPr>
              <p:cNvPr id="33" name="Rectángulo 32"/>
              <p:cNvSpPr/>
              <p:nvPr/>
            </p:nvSpPr>
            <p:spPr>
              <a:xfrm>
                <a:off x="5056163" y="2309914"/>
                <a:ext cx="918683" cy="402013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4</a:t>
                </a:r>
              </a:p>
              <a:p>
                <a:pPr algn="ctr"/>
                <a:r>
                  <a:rPr lang="es-MX" dirty="0" smtClean="0"/>
                  <a:t>(19 %)</a:t>
                </a:r>
                <a:endParaRPr lang="es-MX" dirty="0"/>
              </a:p>
            </p:txBody>
          </p:sp>
          <p:sp>
            <p:nvSpPr>
              <p:cNvPr id="34" name="Rectángulo 33"/>
              <p:cNvSpPr/>
              <p:nvPr/>
            </p:nvSpPr>
            <p:spPr>
              <a:xfrm>
                <a:off x="5056163" y="1830255"/>
                <a:ext cx="918683" cy="40201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4</a:t>
                </a:r>
              </a:p>
              <a:p>
                <a:pPr algn="ctr"/>
                <a:r>
                  <a:rPr lang="es-MX" dirty="0" smtClean="0"/>
                  <a:t>(19 %)</a:t>
                </a:r>
                <a:endParaRPr lang="es-MX" dirty="0"/>
              </a:p>
            </p:txBody>
          </p:sp>
          <p:sp>
            <p:nvSpPr>
              <p:cNvPr id="35" name="Rectángulo 34"/>
              <p:cNvSpPr/>
              <p:nvPr/>
            </p:nvSpPr>
            <p:spPr>
              <a:xfrm>
                <a:off x="5038844" y="1580467"/>
                <a:ext cx="918683" cy="170192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6" name="Rectángulo 35"/>
              <p:cNvSpPr/>
              <p:nvPr/>
            </p:nvSpPr>
            <p:spPr>
              <a:xfrm>
                <a:off x="6130772" y="1567785"/>
                <a:ext cx="918683" cy="47751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3</a:t>
                </a:r>
              </a:p>
              <a:p>
                <a:pPr algn="ctr"/>
                <a:r>
                  <a:rPr lang="es-MX" dirty="0" smtClean="0"/>
                  <a:t>(20 %)</a:t>
                </a:r>
                <a:endParaRPr lang="es-MX" dirty="0"/>
              </a:p>
            </p:txBody>
          </p:sp>
          <p:sp>
            <p:nvSpPr>
              <p:cNvPr id="37" name="Rectángulo 36"/>
              <p:cNvSpPr/>
              <p:nvPr/>
            </p:nvSpPr>
            <p:spPr>
              <a:xfrm>
                <a:off x="6130772" y="2117239"/>
                <a:ext cx="918683" cy="200417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 12</a:t>
                </a:r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</a:t>
                </a:r>
                <a:r>
                  <a:rPr lang="es-MX" dirty="0"/>
                  <a:t>8</a:t>
                </a:r>
                <a:r>
                  <a:rPr lang="es-MX" dirty="0" smtClean="0"/>
                  <a:t>0 %)</a:t>
                </a:r>
                <a:endParaRPr lang="es-MX" dirty="0"/>
              </a:p>
            </p:txBody>
          </p:sp>
          <p:sp>
            <p:nvSpPr>
              <p:cNvPr id="38" name="Rectángulo 37"/>
              <p:cNvSpPr/>
              <p:nvPr/>
            </p:nvSpPr>
            <p:spPr>
              <a:xfrm>
                <a:off x="7178199" y="1565157"/>
                <a:ext cx="936104" cy="25706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/>
                  <a:t>4</a:t>
                </a:r>
              </a:p>
              <a:p>
                <a:pPr algn="ctr"/>
                <a:endParaRPr lang="es-MX" dirty="0"/>
              </a:p>
              <a:p>
                <a:pPr algn="ctr"/>
                <a:endParaRPr lang="es-MX" dirty="0" smtClean="0"/>
              </a:p>
              <a:p>
                <a:pPr algn="ctr"/>
                <a:r>
                  <a:rPr lang="es-MX" dirty="0" smtClean="0"/>
                  <a:t>(100 %)</a:t>
                </a:r>
                <a:endParaRPr lang="es-MX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6943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923928" y="274638"/>
            <a:ext cx="4762872" cy="92211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i="1" dirty="0" smtClean="0"/>
              <a:t>Casos de EFE para Clasificar al 27 de julio 2018*</a:t>
            </a:r>
            <a:endParaRPr lang="es-ES" sz="2800" b="1" i="1" dirty="0"/>
          </a:p>
        </p:txBody>
      </p:sp>
      <p:sp>
        <p:nvSpPr>
          <p:cNvPr id="3" name="Marcador de contenido 1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dirty="0" smtClean="0"/>
              <a:t>23  casos EFE con rechazo de muestra (suero).</a:t>
            </a:r>
          </a:p>
          <a:p>
            <a:r>
              <a:rPr lang="es-MX" sz="2800" dirty="0" smtClean="0"/>
              <a:t>57% corresponden a IMSS Ordinario.</a:t>
            </a:r>
          </a:p>
          <a:p>
            <a:r>
              <a:rPr lang="es-MX" sz="2800" dirty="0" smtClean="0"/>
              <a:t>DGE solicita dictamen por Comité de expertos para el 27 de julio.</a:t>
            </a:r>
          </a:p>
          <a:p>
            <a:pPr lvl="3"/>
            <a:r>
              <a:rPr lang="es-MX" dirty="0" err="1" smtClean="0"/>
              <a:t>Infectólogo</a:t>
            </a:r>
            <a:r>
              <a:rPr lang="es-MX" dirty="0" smtClean="0"/>
              <a:t> Pediatra</a:t>
            </a:r>
          </a:p>
          <a:p>
            <a:pPr lvl="3"/>
            <a:r>
              <a:rPr lang="es-MX" dirty="0" smtClean="0"/>
              <a:t>Pediatras</a:t>
            </a:r>
          </a:p>
          <a:p>
            <a:pPr lvl="3"/>
            <a:r>
              <a:rPr lang="es-MX" dirty="0" smtClean="0"/>
              <a:t>IMSS Ordinario</a:t>
            </a:r>
          </a:p>
          <a:p>
            <a:pPr lvl="3"/>
            <a:r>
              <a:rPr lang="es-MX" dirty="0" smtClean="0"/>
              <a:t>Secretaría de Salud</a:t>
            </a:r>
          </a:p>
          <a:p>
            <a:endParaRPr lang="es-MX" sz="2800" dirty="0"/>
          </a:p>
        </p:txBody>
      </p:sp>
      <p:sp>
        <p:nvSpPr>
          <p:cNvPr id="4" name="Cerrar llave 3"/>
          <p:cNvSpPr/>
          <p:nvPr/>
        </p:nvSpPr>
        <p:spPr>
          <a:xfrm>
            <a:off x="4320408" y="3505274"/>
            <a:ext cx="107576" cy="143802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4536885" y="386318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Sesionarán casos en base a criterios clínico-epidemiológicos</a:t>
            </a:r>
            <a:endParaRPr lang="es-MX" b="1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612449" y="5471098"/>
            <a:ext cx="784887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Garantizar adecuada toma de muestra de casos EFE notificados</a:t>
            </a:r>
            <a:endParaRPr lang="es-MX" sz="2400" b="1" i="1" dirty="0"/>
          </a:p>
        </p:txBody>
      </p:sp>
    </p:spTree>
    <p:extLst>
      <p:ext uri="{BB962C8B-B14F-4D97-AF65-F5344CB8AC3E}">
        <p14:creationId xmlns:p14="http://schemas.microsoft.com/office/powerpoint/2010/main" val="107653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1600" y="2194993"/>
            <a:ext cx="202399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/>
              <a:t>5</a:t>
            </a:r>
            <a:r>
              <a:rPr lang="es-MX" sz="2000" b="1" i="1" dirty="0" smtClean="0"/>
              <a:t> Prioritarios</a:t>
            </a:r>
            <a:endParaRPr lang="es-MX" sz="2000" b="1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6031635" y="2139217"/>
            <a:ext cx="242879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18 No Prioritarios</a:t>
            </a:r>
            <a:endParaRPr lang="es-MX" sz="2000" b="1" i="1" dirty="0"/>
          </a:p>
        </p:txBody>
      </p:sp>
      <p:grpSp>
        <p:nvGrpSpPr>
          <p:cNvPr id="4" name="Group 902"/>
          <p:cNvGrpSpPr>
            <a:grpSpLocks/>
          </p:cNvGrpSpPr>
          <p:nvPr/>
        </p:nvGrpSpPr>
        <p:grpSpPr bwMode="auto">
          <a:xfrm>
            <a:off x="3419872" y="1646821"/>
            <a:ext cx="2387743" cy="1756263"/>
            <a:chOff x="0" y="1344"/>
            <a:chExt cx="2880" cy="2765"/>
          </a:xfrm>
        </p:grpSpPr>
        <p:sp>
          <p:nvSpPr>
            <p:cNvPr id="5" name="Freeform 903"/>
            <p:cNvSpPr>
              <a:spLocks/>
            </p:cNvSpPr>
            <p:nvPr/>
          </p:nvSpPr>
          <p:spPr bwMode="auto">
            <a:xfrm>
              <a:off x="1053" y="1344"/>
              <a:ext cx="18" cy="54"/>
            </a:xfrm>
            <a:custGeom>
              <a:avLst/>
              <a:gdLst>
                <a:gd name="T0" fmla="*/ 6 w 27"/>
                <a:gd name="T1" fmla="*/ 85 h 88"/>
                <a:gd name="T2" fmla="*/ 16 w 27"/>
                <a:gd name="T3" fmla="*/ 79 h 88"/>
                <a:gd name="T4" fmla="*/ 27 w 27"/>
                <a:gd name="T5" fmla="*/ 4 h 88"/>
                <a:gd name="T6" fmla="*/ 12 w 27"/>
                <a:gd name="T7" fmla="*/ 0 h 88"/>
                <a:gd name="T8" fmla="*/ 0 w 27"/>
                <a:gd name="T9" fmla="*/ 75 h 88"/>
                <a:gd name="T10" fmla="*/ 12 w 27"/>
                <a:gd name="T11" fmla="*/ 69 h 88"/>
                <a:gd name="T12" fmla="*/ 6 w 27"/>
                <a:gd name="T13" fmla="*/ 85 h 88"/>
                <a:gd name="T14" fmla="*/ 16 w 27"/>
                <a:gd name="T15" fmla="*/ 88 h 88"/>
                <a:gd name="T16" fmla="*/ 16 w 27"/>
                <a:gd name="T17" fmla="*/ 79 h 88"/>
                <a:gd name="T18" fmla="*/ 6 w 27"/>
                <a:gd name="T19" fmla="*/ 8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" name="Freeform 904"/>
            <p:cNvSpPr>
              <a:spLocks/>
            </p:cNvSpPr>
            <p:nvPr/>
          </p:nvSpPr>
          <p:spPr bwMode="auto">
            <a:xfrm>
              <a:off x="986" y="1354"/>
              <a:ext cx="74" cy="42"/>
            </a:xfrm>
            <a:custGeom>
              <a:avLst/>
              <a:gdLst>
                <a:gd name="T0" fmla="*/ 9 w 117"/>
                <a:gd name="T1" fmla="*/ 16 h 68"/>
                <a:gd name="T2" fmla="*/ 2 w 117"/>
                <a:gd name="T3" fmla="*/ 18 h 68"/>
                <a:gd name="T4" fmla="*/ 111 w 117"/>
                <a:gd name="T5" fmla="*/ 68 h 68"/>
                <a:gd name="T6" fmla="*/ 117 w 117"/>
                <a:gd name="T7" fmla="*/ 52 h 68"/>
                <a:gd name="T8" fmla="*/ 7 w 117"/>
                <a:gd name="T9" fmla="*/ 2 h 68"/>
                <a:gd name="T10" fmla="*/ 0 w 117"/>
                <a:gd name="T11" fmla="*/ 4 h 68"/>
                <a:gd name="T12" fmla="*/ 7 w 117"/>
                <a:gd name="T13" fmla="*/ 2 h 68"/>
                <a:gd name="T14" fmla="*/ 4 w 117"/>
                <a:gd name="T15" fmla="*/ 0 h 68"/>
                <a:gd name="T16" fmla="*/ 0 w 117"/>
                <a:gd name="T17" fmla="*/ 4 h 68"/>
                <a:gd name="T18" fmla="*/ 9 w 117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" name="Freeform 905"/>
            <p:cNvSpPr>
              <a:spLocks/>
            </p:cNvSpPr>
            <p:nvPr/>
          </p:nvSpPr>
          <p:spPr bwMode="auto">
            <a:xfrm>
              <a:off x="963" y="1357"/>
              <a:ext cx="29" cy="27"/>
            </a:xfrm>
            <a:custGeom>
              <a:avLst/>
              <a:gdLst>
                <a:gd name="T0" fmla="*/ 6 w 46"/>
                <a:gd name="T1" fmla="*/ 37 h 42"/>
                <a:gd name="T2" fmla="*/ 12 w 46"/>
                <a:gd name="T3" fmla="*/ 42 h 42"/>
                <a:gd name="T4" fmla="*/ 46 w 46"/>
                <a:gd name="T5" fmla="*/ 12 h 42"/>
                <a:gd name="T6" fmla="*/ 37 w 46"/>
                <a:gd name="T7" fmla="*/ 0 h 42"/>
                <a:gd name="T8" fmla="*/ 0 w 46"/>
                <a:gd name="T9" fmla="*/ 31 h 42"/>
                <a:gd name="T10" fmla="*/ 6 w 46"/>
                <a:gd name="T1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" name="Rectangle 906"/>
            <p:cNvSpPr>
              <a:spLocks noChangeArrowheads="1"/>
            </p:cNvSpPr>
            <p:nvPr/>
          </p:nvSpPr>
          <p:spPr bwMode="auto">
            <a:xfrm>
              <a:off x="2083" y="3804"/>
              <a:ext cx="19" cy="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" sz="300">
                  <a:solidFill>
                    <a:schemeClr val="bg1"/>
                  </a:solidFill>
                  <a:latin typeface="Tahoma" pitchFamily="34" charset="0"/>
                </a:rPr>
                <a:t>4</a:t>
              </a:r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9" name="Freeform 907"/>
            <p:cNvSpPr>
              <a:spLocks/>
            </p:cNvSpPr>
            <p:nvPr/>
          </p:nvSpPr>
          <p:spPr bwMode="auto">
            <a:xfrm>
              <a:off x="1684" y="3088"/>
              <a:ext cx="153" cy="167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Freeform 908"/>
            <p:cNvSpPr>
              <a:spLocks/>
            </p:cNvSpPr>
            <p:nvPr/>
          </p:nvSpPr>
          <p:spPr bwMode="auto">
            <a:xfrm>
              <a:off x="1837" y="3386"/>
              <a:ext cx="80" cy="1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Freeform 909"/>
            <p:cNvSpPr>
              <a:spLocks/>
            </p:cNvSpPr>
            <p:nvPr/>
          </p:nvSpPr>
          <p:spPr bwMode="auto">
            <a:xfrm>
              <a:off x="1835" y="3561"/>
              <a:ext cx="13" cy="22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" name="Freeform 910"/>
            <p:cNvSpPr>
              <a:spLocks/>
            </p:cNvSpPr>
            <p:nvPr/>
          </p:nvSpPr>
          <p:spPr bwMode="auto">
            <a:xfrm>
              <a:off x="1619" y="3583"/>
              <a:ext cx="216" cy="95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" name="Freeform 911"/>
            <p:cNvSpPr>
              <a:spLocks/>
            </p:cNvSpPr>
            <p:nvPr/>
          </p:nvSpPr>
          <p:spPr bwMode="auto">
            <a:xfrm>
              <a:off x="1097" y="2613"/>
              <a:ext cx="168" cy="179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4" name="Freeform 912"/>
            <p:cNvSpPr>
              <a:spLocks/>
            </p:cNvSpPr>
            <p:nvPr/>
          </p:nvSpPr>
          <p:spPr bwMode="auto">
            <a:xfrm>
              <a:off x="1043" y="2694"/>
              <a:ext cx="54" cy="98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5" name="Line 913"/>
            <p:cNvSpPr>
              <a:spLocks noChangeShapeType="1"/>
            </p:cNvSpPr>
            <p:nvPr/>
          </p:nvSpPr>
          <p:spPr bwMode="auto">
            <a:xfrm flipH="1" flipV="1">
              <a:off x="1043" y="2694"/>
              <a:ext cx="3" cy="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Freeform 914"/>
            <p:cNvSpPr>
              <a:spLocks/>
            </p:cNvSpPr>
            <p:nvPr/>
          </p:nvSpPr>
          <p:spPr bwMode="auto">
            <a:xfrm>
              <a:off x="1291" y="2905"/>
              <a:ext cx="372" cy="53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7" name="Freeform 915"/>
            <p:cNvSpPr>
              <a:spLocks/>
            </p:cNvSpPr>
            <p:nvPr/>
          </p:nvSpPr>
          <p:spPr bwMode="auto">
            <a:xfrm>
              <a:off x="1219" y="2662"/>
              <a:ext cx="72" cy="256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Freeform 916"/>
            <p:cNvSpPr>
              <a:spLocks/>
            </p:cNvSpPr>
            <p:nvPr/>
          </p:nvSpPr>
          <p:spPr bwMode="auto">
            <a:xfrm>
              <a:off x="620" y="2658"/>
              <a:ext cx="426" cy="134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Freeform 917"/>
            <p:cNvSpPr>
              <a:spLocks/>
            </p:cNvSpPr>
            <p:nvPr/>
          </p:nvSpPr>
          <p:spPr bwMode="auto">
            <a:xfrm>
              <a:off x="977" y="2756"/>
              <a:ext cx="69" cy="95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0" name="Freeform 918"/>
            <p:cNvSpPr>
              <a:spLocks/>
            </p:cNvSpPr>
            <p:nvPr/>
          </p:nvSpPr>
          <p:spPr bwMode="auto">
            <a:xfrm>
              <a:off x="977" y="2854"/>
              <a:ext cx="36" cy="101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Line 919"/>
            <p:cNvSpPr>
              <a:spLocks noChangeShapeType="1"/>
            </p:cNvSpPr>
            <p:nvPr/>
          </p:nvSpPr>
          <p:spPr bwMode="auto">
            <a:xfrm>
              <a:off x="992" y="2955"/>
              <a:ext cx="84" cy="6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Freeform 920"/>
            <p:cNvSpPr>
              <a:spLocks/>
            </p:cNvSpPr>
            <p:nvPr/>
          </p:nvSpPr>
          <p:spPr bwMode="auto">
            <a:xfrm>
              <a:off x="535" y="2658"/>
              <a:ext cx="85" cy="241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Freeform 921"/>
            <p:cNvSpPr>
              <a:spLocks/>
            </p:cNvSpPr>
            <p:nvPr/>
          </p:nvSpPr>
          <p:spPr bwMode="auto">
            <a:xfrm>
              <a:off x="260" y="2549"/>
              <a:ext cx="264" cy="326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Line 922"/>
            <p:cNvSpPr>
              <a:spLocks noChangeShapeType="1"/>
            </p:cNvSpPr>
            <p:nvPr/>
          </p:nvSpPr>
          <p:spPr bwMode="auto">
            <a:xfrm flipV="1">
              <a:off x="435" y="2869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" name="Line 923"/>
            <p:cNvSpPr>
              <a:spLocks noChangeShapeType="1"/>
            </p:cNvSpPr>
            <p:nvPr/>
          </p:nvSpPr>
          <p:spPr bwMode="auto">
            <a:xfrm>
              <a:off x="435" y="2869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" name="Line 924"/>
            <p:cNvSpPr>
              <a:spLocks noChangeShapeType="1"/>
            </p:cNvSpPr>
            <p:nvPr/>
          </p:nvSpPr>
          <p:spPr bwMode="auto">
            <a:xfrm>
              <a:off x="441" y="2869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Line 925"/>
            <p:cNvSpPr>
              <a:spLocks noChangeShapeType="1"/>
            </p:cNvSpPr>
            <p:nvPr/>
          </p:nvSpPr>
          <p:spPr bwMode="auto">
            <a:xfrm flipH="1">
              <a:off x="435" y="2873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" name="Freeform 926"/>
            <p:cNvSpPr>
              <a:spLocks/>
            </p:cNvSpPr>
            <p:nvPr/>
          </p:nvSpPr>
          <p:spPr bwMode="auto">
            <a:xfrm>
              <a:off x="1396" y="3385"/>
              <a:ext cx="203" cy="265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Freeform 927"/>
            <p:cNvSpPr>
              <a:spLocks/>
            </p:cNvSpPr>
            <p:nvPr/>
          </p:nvSpPr>
          <p:spPr bwMode="auto">
            <a:xfrm>
              <a:off x="1340" y="3359"/>
              <a:ext cx="56" cy="26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" name="Line 928"/>
            <p:cNvSpPr>
              <a:spLocks noChangeShapeType="1"/>
            </p:cNvSpPr>
            <p:nvPr/>
          </p:nvSpPr>
          <p:spPr bwMode="auto">
            <a:xfrm flipV="1">
              <a:off x="1340" y="3319"/>
              <a:ext cx="16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" name="Line 929"/>
            <p:cNvSpPr>
              <a:spLocks noChangeShapeType="1"/>
            </p:cNvSpPr>
            <p:nvPr/>
          </p:nvSpPr>
          <p:spPr bwMode="auto">
            <a:xfrm>
              <a:off x="1439" y="3273"/>
              <a:ext cx="76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" name="Freeform 930"/>
            <p:cNvSpPr>
              <a:spLocks/>
            </p:cNvSpPr>
            <p:nvPr/>
          </p:nvSpPr>
          <p:spPr bwMode="auto">
            <a:xfrm>
              <a:off x="1356" y="3272"/>
              <a:ext cx="83" cy="47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Freeform 932"/>
            <p:cNvSpPr>
              <a:spLocks/>
            </p:cNvSpPr>
            <p:nvPr/>
          </p:nvSpPr>
          <p:spPr bwMode="auto">
            <a:xfrm>
              <a:off x="992" y="2792"/>
              <a:ext cx="200" cy="166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4" name="Freeform 933"/>
            <p:cNvSpPr>
              <a:spLocks/>
            </p:cNvSpPr>
            <p:nvPr/>
          </p:nvSpPr>
          <p:spPr bwMode="auto">
            <a:xfrm>
              <a:off x="1092" y="3359"/>
              <a:ext cx="248" cy="81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" name="Line 934"/>
            <p:cNvSpPr>
              <a:spLocks noChangeShapeType="1"/>
            </p:cNvSpPr>
            <p:nvPr/>
          </p:nvSpPr>
          <p:spPr bwMode="auto">
            <a:xfrm flipH="1" flipV="1">
              <a:off x="1322" y="3059"/>
              <a:ext cx="5" cy="5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" name="Freeform 935"/>
            <p:cNvSpPr>
              <a:spLocks/>
            </p:cNvSpPr>
            <p:nvPr/>
          </p:nvSpPr>
          <p:spPr bwMode="auto">
            <a:xfrm>
              <a:off x="1114" y="3007"/>
              <a:ext cx="208" cy="69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" name="Freeform 936"/>
            <p:cNvSpPr>
              <a:spLocks/>
            </p:cNvSpPr>
            <p:nvPr/>
          </p:nvSpPr>
          <p:spPr bwMode="auto">
            <a:xfrm>
              <a:off x="1147" y="3208"/>
              <a:ext cx="96" cy="74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Freeform 937"/>
            <p:cNvSpPr>
              <a:spLocks/>
            </p:cNvSpPr>
            <p:nvPr/>
          </p:nvSpPr>
          <p:spPr bwMode="auto">
            <a:xfrm>
              <a:off x="1243" y="3282"/>
              <a:ext cx="113" cy="37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" name="Freeform 938"/>
            <p:cNvSpPr>
              <a:spLocks/>
            </p:cNvSpPr>
            <p:nvPr/>
          </p:nvSpPr>
          <p:spPr bwMode="auto">
            <a:xfrm>
              <a:off x="986" y="3021"/>
              <a:ext cx="90" cy="203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" name="Freeform 939"/>
            <p:cNvSpPr>
              <a:spLocks/>
            </p:cNvSpPr>
            <p:nvPr/>
          </p:nvSpPr>
          <p:spPr bwMode="auto">
            <a:xfrm>
              <a:off x="1059" y="3144"/>
              <a:ext cx="20" cy="80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" name="Freeform 940"/>
            <p:cNvSpPr>
              <a:spLocks/>
            </p:cNvSpPr>
            <p:nvPr/>
          </p:nvSpPr>
          <p:spPr bwMode="auto">
            <a:xfrm>
              <a:off x="1059" y="3224"/>
              <a:ext cx="52" cy="15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" name="Freeform 941"/>
            <p:cNvSpPr>
              <a:spLocks/>
            </p:cNvSpPr>
            <p:nvPr/>
          </p:nvSpPr>
          <p:spPr bwMode="auto">
            <a:xfrm>
              <a:off x="1111" y="3208"/>
              <a:ext cx="36" cy="31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" name="Freeform 942"/>
            <p:cNvSpPr>
              <a:spLocks/>
            </p:cNvSpPr>
            <p:nvPr/>
          </p:nvSpPr>
          <p:spPr bwMode="auto">
            <a:xfrm>
              <a:off x="1079" y="3144"/>
              <a:ext cx="75" cy="64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" name="Line 943"/>
            <p:cNvSpPr>
              <a:spLocks noChangeShapeType="1"/>
            </p:cNvSpPr>
            <p:nvPr/>
          </p:nvSpPr>
          <p:spPr bwMode="auto">
            <a:xfrm flipV="1">
              <a:off x="1094" y="3183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" name="Line 944"/>
            <p:cNvSpPr>
              <a:spLocks noChangeShapeType="1"/>
            </p:cNvSpPr>
            <p:nvPr/>
          </p:nvSpPr>
          <p:spPr bwMode="auto">
            <a:xfrm>
              <a:off x="1094" y="3183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" name="Line 945"/>
            <p:cNvSpPr>
              <a:spLocks noChangeShapeType="1"/>
            </p:cNvSpPr>
            <p:nvPr/>
          </p:nvSpPr>
          <p:spPr bwMode="auto">
            <a:xfrm>
              <a:off x="1099" y="3183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7" name="Line 946"/>
            <p:cNvSpPr>
              <a:spLocks noChangeShapeType="1"/>
            </p:cNvSpPr>
            <p:nvPr/>
          </p:nvSpPr>
          <p:spPr bwMode="auto">
            <a:xfrm flipH="1">
              <a:off x="1094" y="3187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8" name="Line 947"/>
            <p:cNvSpPr>
              <a:spLocks noChangeShapeType="1"/>
            </p:cNvSpPr>
            <p:nvPr/>
          </p:nvSpPr>
          <p:spPr bwMode="auto">
            <a:xfrm flipV="1">
              <a:off x="694" y="3242"/>
              <a:ext cx="96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9" name="Freeform 948"/>
            <p:cNvSpPr>
              <a:spLocks/>
            </p:cNvSpPr>
            <p:nvPr/>
          </p:nvSpPr>
          <p:spPr bwMode="auto">
            <a:xfrm>
              <a:off x="790" y="2998"/>
              <a:ext cx="163" cy="244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" name="Line 949"/>
            <p:cNvSpPr>
              <a:spLocks noChangeShapeType="1"/>
            </p:cNvSpPr>
            <p:nvPr/>
          </p:nvSpPr>
          <p:spPr bwMode="auto">
            <a:xfrm>
              <a:off x="865" y="3144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1" name="Freeform 950"/>
            <p:cNvSpPr>
              <a:spLocks/>
            </p:cNvSpPr>
            <p:nvPr/>
          </p:nvSpPr>
          <p:spPr bwMode="auto">
            <a:xfrm>
              <a:off x="660" y="2839"/>
              <a:ext cx="175" cy="119"/>
            </a:xfrm>
            <a:custGeom>
              <a:avLst/>
              <a:gdLst>
                <a:gd name="T0" fmla="*/ 278 w 278"/>
                <a:gd name="T1" fmla="*/ 191 h 191"/>
                <a:gd name="T2" fmla="*/ 163 w 278"/>
                <a:gd name="T3" fmla="*/ 26 h 191"/>
                <a:gd name="T4" fmla="*/ 86 w 278"/>
                <a:gd name="T5" fmla="*/ 0 h 191"/>
                <a:gd name="T6" fmla="*/ 0 w 278"/>
                <a:gd name="T7" fmla="*/ 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" name="Freeform 951"/>
            <p:cNvSpPr>
              <a:spLocks/>
            </p:cNvSpPr>
            <p:nvPr/>
          </p:nvSpPr>
          <p:spPr bwMode="auto">
            <a:xfrm>
              <a:off x="835" y="2958"/>
              <a:ext cx="64" cy="40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" name="Line 952"/>
            <p:cNvSpPr>
              <a:spLocks noChangeShapeType="1"/>
            </p:cNvSpPr>
            <p:nvPr/>
          </p:nvSpPr>
          <p:spPr bwMode="auto">
            <a:xfrm flipH="1">
              <a:off x="845" y="3356"/>
              <a:ext cx="21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4" name="Freeform 953"/>
            <p:cNvSpPr>
              <a:spLocks/>
            </p:cNvSpPr>
            <p:nvPr/>
          </p:nvSpPr>
          <p:spPr bwMode="auto">
            <a:xfrm>
              <a:off x="790" y="3242"/>
              <a:ext cx="55" cy="120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" name="Freeform 954"/>
            <p:cNvSpPr>
              <a:spLocks/>
            </p:cNvSpPr>
            <p:nvPr/>
          </p:nvSpPr>
          <p:spPr bwMode="auto">
            <a:xfrm>
              <a:off x="735" y="3362"/>
              <a:ext cx="110" cy="148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" name="Line 955"/>
            <p:cNvSpPr>
              <a:spLocks noChangeShapeType="1"/>
            </p:cNvSpPr>
            <p:nvPr/>
          </p:nvSpPr>
          <p:spPr bwMode="auto">
            <a:xfrm flipV="1">
              <a:off x="672" y="3423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7" name="Line 956"/>
            <p:cNvSpPr>
              <a:spLocks noChangeShapeType="1"/>
            </p:cNvSpPr>
            <p:nvPr/>
          </p:nvSpPr>
          <p:spPr bwMode="auto">
            <a:xfrm>
              <a:off x="672" y="3423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8" name="Line 957"/>
            <p:cNvSpPr>
              <a:spLocks noChangeShapeType="1"/>
            </p:cNvSpPr>
            <p:nvPr/>
          </p:nvSpPr>
          <p:spPr bwMode="auto">
            <a:xfrm>
              <a:off x="678" y="3423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59" name="Line 958"/>
            <p:cNvSpPr>
              <a:spLocks noChangeShapeType="1"/>
            </p:cNvSpPr>
            <p:nvPr/>
          </p:nvSpPr>
          <p:spPr bwMode="auto">
            <a:xfrm flipH="1">
              <a:off x="672" y="3429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0" name="Line 959"/>
            <p:cNvSpPr>
              <a:spLocks noChangeShapeType="1"/>
            </p:cNvSpPr>
            <p:nvPr/>
          </p:nvSpPr>
          <p:spPr bwMode="auto">
            <a:xfrm flipH="1" flipV="1">
              <a:off x="1057" y="3356"/>
              <a:ext cx="35" cy="8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1" name="Freeform 960"/>
            <p:cNvSpPr>
              <a:spLocks/>
            </p:cNvSpPr>
            <p:nvPr/>
          </p:nvSpPr>
          <p:spPr bwMode="auto">
            <a:xfrm>
              <a:off x="1043" y="3440"/>
              <a:ext cx="49" cy="171"/>
            </a:xfrm>
            <a:custGeom>
              <a:avLst/>
              <a:gdLst>
                <a:gd name="T0" fmla="*/ 75 w 75"/>
                <a:gd name="T1" fmla="*/ 0 h 278"/>
                <a:gd name="T2" fmla="*/ 50 w 75"/>
                <a:gd name="T3" fmla="*/ 13 h 278"/>
                <a:gd name="T4" fmla="*/ 65 w 75"/>
                <a:gd name="T5" fmla="*/ 82 h 278"/>
                <a:gd name="T6" fmla="*/ 27 w 75"/>
                <a:gd name="T7" fmla="*/ 100 h 278"/>
                <a:gd name="T8" fmla="*/ 15 w 75"/>
                <a:gd name="T9" fmla="*/ 125 h 278"/>
                <a:gd name="T10" fmla="*/ 13 w 75"/>
                <a:gd name="T11" fmla="*/ 150 h 278"/>
                <a:gd name="T12" fmla="*/ 23 w 75"/>
                <a:gd name="T13" fmla="*/ 175 h 278"/>
                <a:gd name="T14" fmla="*/ 46 w 75"/>
                <a:gd name="T15" fmla="*/ 194 h 278"/>
                <a:gd name="T16" fmla="*/ 0 w 75"/>
                <a:gd name="T1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" name="Line 961"/>
            <p:cNvSpPr>
              <a:spLocks noChangeShapeType="1"/>
            </p:cNvSpPr>
            <p:nvPr/>
          </p:nvSpPr>
          <p:spPr bwMode="auto">
            <a:xfrm flipV="1">
              <a:off x="999" y="3501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3" name="Line 962"/>
            <p:cNvSpPr>
              <a:spLocks noChangeShapeType="1"/>
            </p:cNvSpPr>
            <p:nvPr/>
          </p:nvSpPr>
          <p:spPr bwMode="auto">
            <a:xfrm>
              <a:off x="999" y="3501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4" name="Line 963"/>
            <p:cNvSpPr>
              <a:spLocks noChangeShapeType="1"/>
            </p:cNvSpPr>
            <p:nvPr/>
          </p:nvSpPr>
          <p:spPr bwMode="auto">
            <a:xfrm>
              <a:off x="1006" y="3501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5" name="Line 964"/>
            <p:cNvSpPr>
              <a:spLocks noChangeShapeType="1"/>
            </p:cNvSpPr>
            <p:nvPr/>
          </p:nvSpPr>
          <p:spPr bwMode="auto">
            <a:xfrm flipH="1">
              <a:off x="999" y="3507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6" name="Line 965"/>
            <p:cNvSpPr>
              <a:spLocks noChangeShapeType="1"/>
            </p:cNvSpPr>
            <p:nvPr/>
          </p:nvSpPr>
          <p:spPr bwMode="auto">
            <a:xfrm flipV="1">
              <a:off x="1146" y="3499"/>
              <a:ext cx="1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7" name="Line 966"/>
            <p:cNvSpPr>
              <a:spLocks noChangeShapeType="1"/>
            </p:cNvSpPr>
            <p:nvPr/>
          </p:nvSpPr>
          <p:spPr bwMode="auto">
            <a:xfrm>
              <a:off x="1146" y="3499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8" name="Line 967"/>
            <p:cNvSpPr>
              <a:spLocks noChangeShapeType="1"/>
            </p:cNvSpPr>
            <p:nvPr/>
          </p:nvSpPr>
          <p:spPr bwMode="auto">
            <a:xfrm>
              <a:off x="1152" y="3499"/>
              <a:ext cx="1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9" name="Line 968"/>
            <p:cNvSpPr>
              <a:spLocks noChangeShapeType="1"/>
            </p:cNvSpPr>
            <p:nvPr/>
          </p:nvSpPr>
          <p:spPr bwMode="auto">
            <a:xfrm flipH="1">
              <a:off x="1146" y="3504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0" name="Line 969"/>
            <p:cNvSpPr>
              <a:spLocks noChangeShapeType="1"/>
            </p:cNvSpPr>
            <p:nvPr/>
          </p:nvSpPr>
          <p:spPr bwMode="auto">
            <a:xfrm flipV="1">
              <a:off x="999" y="3205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1" name="Line 970"/>
            <p:cNvSpPr>
              <a:spLocks noChangeShapeType="1"/>
            </p:cNvSpPr>
            <p:nvPr/>
          </p:nvSpPr>
          <p:spPr bwMode="auto">
            <a:xfrm>
              <a:off x="999" y="3205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2" name="Line 971"/>
            <p:cNvSpPr>
              <a:spLocks noChangeShapeType="1"/>
            </p:cNvSpPr>
            <p:nvPr/>
          </p:nvSpPr>
          <p:spPr bwMode="auto">
            <a:xfrm>
              <a:off x="1006" y="3205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3" name="Line 972"/>
            <p:cNvSpPr>
              <a:spLocks noChangeShapeType="1"/>
            </p:cNvSpPr>
            <p:nvPr/>
          </p:nvSpPr>
          <p:spPr bwMode="auto">
            <a:xfrm flipH="1">
              <a:off x="999" y="3209"/>
              <a:ext cx="7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4" name="Freeform 973"/>
            <p:cNvSpPr>
              <a:spLocks/>
            </p:cNvSpPr>
            <p:nvPr/>
          </p:nvSpPr>
          <p:spPr bwMode="auto">
            <a:xfrm>
              <a:off x="1057" y="3239"/>
              <a:ext cx="55" cy="117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" name="Line 974"/>
            <p:cNvSpPr>
              <a:spLocks noChangeShapeType="1"/>
            </p:cNvSpPr>
            <p:nvPr/>
          </p:nvSpPr>
          <p:spPr bwMode="auto">
            <a:xfrm flipV="1">
              <a:off x="1145" y="3321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6" name="Line 975"/>
            <p:cNvSpPr>
              <a:spLocks noChangeShapeType="1"/>
            </p:cNvSpPr>
            <p:nvPr/>
          </p:nvSpPr>
          <p:spPr bwMode="auto">
            <a:xfrm>
              <a:off x="1145" y="3321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7" name="Line 976"/>
            <p:cNvSpPr>
              <a:spLocks noChangeShapeType="1"/>
            </p:cNvSpPr>
            <p:nvPr/>
          </p:nvSpPr>
          <p:spPr bwMode="auto">
            <a:xfrm>
              <a:off x="1150" y="3321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8" name="Line 977"/>
            <p:cNvSpPr>
              <a:spLocks noChangeShapeType="1"/>
            </p:cNvSpPr>
            <p:nvPr/>
          </p:nvSpPr>
          <p:spPr bwMode="auto">
            <a:xfrm flipH="1">
              <a:off x="1145" y="3327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9" name="Freeform 978"/>
            <p:cNvSpPr>
              <a:spLocks/>
            </p:cNvSpPr>
            <p:nvPr/>
          </p:nvSpPr>
          <p:spPr bwMode="auto">
            <a:xfrm>
              <a:off x="694" y="2998"/>
              <a:ext cx="205" cy="119"/>
            </a:xfrm>
            <a:custGeom>
              <a:avLst/>
              <a:gdLst>
                <a:gd name="T0" fmla="*/ 325 w 325"/>
                <a:gd name="T1" fmla="*/ 0 h 192"/>
                <a:gd name="T2" fmla="*/ 315 w 325"/>
                <a:gd name="T3" fmla="*/ 9 h 192"/>
                <a:gd name="T4" fmla="*/ 311 w 325"/>
                <a:gd name="T5" fmla="*/ 21 h 192"/>
                <a:gd name="T6" fmla="*/ 305 w 325"/>
                <a:gd name="T7" fmla="*/ 44 h 192"/>
                <a:gd name="T8" fmla="*/ 305 w 325"/>
                <a:gd name="T9" fmla="*/ 59 h 192"/>
                <a:gd name="T10" fmla="*/ 288 w 325"/>
                <a:gd name="T11" fmla="*/ 67 h 192"/>
                <a:gd name="T12" fmla="*/ 269 w 325"/>
                <a:gd name="T13" fmla="*/ 71 h 192"/>
                <a:gd name="T14" fmla="*/ 256 w 325"/>
                <a:gd name="T15" fmla="*/ 80 h 192"/>
                <a:gd name="T16" fmla="*/ 234 w 325"/>
                <a:gd name="T17" fmla="*/ 98 h 192"/>
                <a:gd name="T18" fmla="*/ 208 w 325"/>
                <a:gd name="T19" fmla="*/ 117 h 192"/>
                <a:gd name="T20" fmla="*/ 192 w 325"/>
                <a:gd name="T21" fmla="*/ 128 h 192"/>
                <a:gd name="T22" fmla="*/ 183 w 325"/>
                <a:gd name="T23" fmla="*/ 153 h 192"/>
                <a:gd name="T24" fmla="*/ 163 w 325"/>
                <a:gd name="T25" fmla="*/ 169 h 192"/>
                <a:gd name="T26" fmla="*/ 137 w 325"/>
                <a:gd name="T27" fmla="*/ 186 h 192"/>
                <a:gd name="T28" fmla="*/ 104 w 325"/>
                <a:gd name="T29" fmla="*/ 186 h 192"/>
                <a:gd name="T30" fmla="*/ 58 w 325"/>
                <a:gd name="T31" fmla="*/ 184 h 192"/>
                <a:gd name="T32" fmla="*/ 33 w 325"/>
                <a:gd name="T33" fmla="*/ 178 h 192"/>
                <a:gd name="T34" fmla="*/ 0 w 325"/>
                <a:gd name="T3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" name="Freeform 979"/>
            <p:cNvSpPr>
              <a:spLocks/>
            </p:cNvSpPr>
            <p:nvPr/>
          </p:nvSpPr>
          <p:spPr bwMode="auto">
            <a:xfrm>
              <a:off x="835" y="2851"/>
              <a:ext cx="142" cy="107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" name="Line 980"/>
            <p:cNvSpPr>
              <a:spLocks noChangeShapeType="1"/>
            </p:cNvSpPr>
            <p:nvPr/>
          </p:nvSpPr>
          <p:spPr bwMode="auto">
            <a:xfrm flipV="1">
              <a:off x="858" y="3144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2" name="Line 981"/>
            <p:cNvSpPr>
              <a:spLocks noChangeShapeType="1"/>
            </p:cNvSpPr>
            <p:nvPr/>
          </p:nvSpPr>
          <p:spPr bwMode="auto">
            <a:xfrm>
              <a:off x="858" y="3144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3" name="Line 982"/>
            <p:cNvSpPr>
              <a:spLocks noChangeShapeType="1"/>
            </p:cNvSpPr>
            <p:nvPr/>
          </p:nvSpPr>
          <p:spPr bwMode="auto">
            <a:xfrm flipH="1">
              <a:off x="858" y="3148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4" name="Line 983"/>
            <p:cNvSpPr>
              <a:spLocks noChangeShapeType="1"/>
            </p:cNvSpPr>
            <p:nvPr/>
          </p:nvSpPr>
          <p:spPr bwMode="auto">
            <a:xfrm flipV="1">
              <a:off x="823" y="3044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5" name="Line 984"/>
            <p:cNvSpPr>
              <a:spLocks noChangeShapeType="1"/>
            </p:cNvSpPr>
            <p:nvPr/>
          </p:nvSpPr>
          <p:spPr bwMode="auto">
            <a:xfrm>
              <a:off x="823" y="3044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6" name="Line 985"/>
            <p:cNvSpPr>
              <a:spLocks noChangeShapeType="1"/>
            </p:cNvSpPr>
            <p:nvPr/>
          </p:nvSpPr>
          <p:spPr bwMode="auto">
            <a:xfrm>
              <a:off x="828" y="3044"/>
              <a:ext cx="1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" name="Line 986"/>
            <p:cNvSpPr>
              <a:spLocks noChangeShapeType="1"/>
            </p:cNvSpPr>
            <p:nvPr/>
          </p:nvSpPr>
          <p:spPr bwMode="auto">
            <a:xfrm flipH="1">
              <a:off x="823" y="3049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" name="Line 987"/>
            <p:cNvSpPr>
              <a:spLocks noChangeShapeType="1"/>
            </p:cNvSpPr>
            <p:nvPr/>
          </p:nvSpPr>
          <p:spPr bwMode="auto">
            <a:xfrm flipV="1">
              <a:off x="879" y="2778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" name="Line 988"/>
            <p:cNvSpPr>
              <a:spLocks noChangeShapeType="1"/>
            </p:cNvSpPr>
            <p:nvPr/>
          </p:nvSpPr>
          <p:spPr bwMode="auto">
            <a:xfrm>
              <a:off x="879" y="2778"/>
              <a:ext cx="5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" name="Line 989"/>
            <p:cNvSpPr>
              <a:spLocks noChangeShapeType="1"/>
            </p:cNvSpPr>
            <p:nvPr/>
          </p:nvSpPr>
          <p:spPr bwMode="auto">
            <a:xfrm>
              <a:off x="884" y="2778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" name="Line 990"/>
            <p:cNvSpPr>
              <a:spLocks noChangeShapeType="1"/>
            </p:cNvSpPr>
            <p:nvPr/>
          </p:nvSpPr>
          <p:spPr bwMode="auto">
            <a:xfrm flipH="1">
              <a:off x="879" y="2783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" name="Line 991"/>
            <p:cNvSpPr>
              <a:spLocks noChangeShapeType="1"/>
            </p:cNvSpPr>
            <p:nvPr/>
          </p:nvSpPr>
          <p:spPr bwMode="auto">
            <a:xfrm>
              <a:off x="1076" y="3021"/>
              <a:ext cx="0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" name="Freeform 992"/>
            <p:cNvSpPr>
              <a:spLocks/>
            </p:cNvSpPr>
            <p:nvPr/>
          </p:nvSpPr>
          <p:spPr bwMode="auto">
            <a:xfrm>
              <a:off x="1076" y="3013"/>
              <a:ext cx="38" cy="58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94" name="Line 993"/>
            <p:cNvSpPr>
              <a:spLocks noChangeShapeType="1"/>
            </p:cNvSpPr>
            <p:nvPr/>
          </p:nvSpPr>
          <p:spPr bwMode="auto">
            <a:xfrm flipH="1">
              <a:off x="1079" y="3071"/>
              <a:ext cx="35" cy="7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" name="Line 994"/>
            <p:cNvSpPr>
              <a:spLocks noChangeShapeType="1"/>
            </p:cNvSpPr>
            <p:nvPr/>
          </p:nvSpPr>
          <p:spPr bwMode="auto">
            <a:xfrm flipV="1">
              <a:off x="1177" y="3003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" name="Line 995"/>
            <p:cNvSpPr>
              <a:spLocks noChangeShapeType="1"/>
            </p:cNvSpPr>
            <p:nvPr/>
          </p:nvSpPr>
          <p:spPr bwMode="auto">
            <a:xfrm>
              <a:off x="1177" y="3003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" name="Line 996"/>
            <p:cNvSpPr>
              <a:spLocks noChangeShapeType="1"/>
            </p:cNvSpPr>
            <p:nvPr/>
          </p:nvSpPr>
          <p:spPr bwMode="auto">
            <a:xfrm>
              <a:off x="1182" y="3003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" name="Line 997"/>
            <p:cNvSpPr>
              <a:spLocks noChangeShapeType="1"/>
            </p:cNvSpPr>
            <p:nvPr/>
          </p:nvSpPr>
          <p:spPr bwMode="auto">
            <a:xfrm flipH="1">
              <a:off x="1177" y="3007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" name="Line 998"/>
            <p:cNvSpPr>
              <a:spLocks noChangeShapeType="1"/>
            </p:cNvSpPr>
            <p:nvPr/>
          </p:nvSpPr>
          <p:spPr bwMode="auto">
            <a:xfrm flipV="1">
              <a:off x="1053" y="2856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" name="Line 999"/>
            <p:cNvSpPr>
              <a:spLocks noChangeShapeType="1"/>
            </p:cNvSpPr>
            <p:nvPr/>
          </p:nvSpPr>
          <p:spPr bwMode="auto">
            <a:xfrm>
              <a:off x="1053" y="2856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" name="Line 1000"/>
            <p:cNvSpPr>
              <a:spLocks noChangeShapeType="1"/>
            </p:cNvSpPr>
            <p:nvPr/>
          </p:nvSpPr>
          <p:spPr bwMode="auto">
            <a:xfrm>
              <a:off x="1058" y="2856"/>
              <a:ext cx="1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" name="Line 1001"/>
            <p:cNvSpPr>
              <a:spLocks noChangeShapeType="1"/>
            </p:cNvSpPr>
            <p:nvPr/>
          </p:nvSpPr>
          <p:spPr bwMode="auto">
            <a:xfrm flipH="1">
              <a:off x="1053" y="2861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" name="Freeform 1002"/>
            <p:cNvSpPr>
              <a:spLocks/>
            </p:cNvSpPr>
            <p:nvPr/>
          </p:nvSpPr>
          <p:spPr bwMode="auto">
            <a:xfrm>
              <a:off x="1515" y="3088"/>
              <a:ext cx="169" cy="191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4" name="Freeform 1003"/>
            <p:cNvSpPr>
              <a:spLocks/>
            </p:cNvSpPr>
            <p:nvPr/>
          </p:nvSpPr>
          <p:spPr bwMode="auto">
            <a:xfrm>
              <a:off x="1678" y="2945"/>
              <a:ext cx="23" cy="143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5" name="Line 1004"/>
            <p:cNvSpPr>
              <a:spLocks noChangeShapeType="1"/>
            </p:cNvSpPr>
            <p:nvPr/>
          </p:nvSpPr>
          <p:spPr bwMode="auto">
            <a:xfrm flipH="1" flipV="1">
              <a:off x="1663" y="2905"/>
              <a:ext cx="15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" name="Freeform 1005"/>
            <p:cNvSpPr>
              <a:spLocks/>
            </p:cNvSpPr>
            <p:nvPr/>
          </p:nvSpPr>
          <p:spPr bwMode="auto">
            <a:xfrm>
              <a:off x="1658" y="2756"/>
              <a:ext cx="31" cy="149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7" name="Freeform 1006"/>
            <p:cNvSpPr>
              <a:spLocks/>
            </p:cNvSpPr>
            <p:nvPr/>
          </p:nvSpPr>
          <p:spPr bwMode="auto">
            <a:xfrm>
              <a:off x="1413" y="3108"/>
              <a:ext cx="26" cy="165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8" name="Freeform 1007"/>
            <p:cNvSpPr>
              <a:spLocks/>
            </p:cNvSpPr>
            <p:nvPr/>
          </p:nvSpPr>
          <p:spPr bwMode="auto">
            <a:xfrm>
              <a:off x="1243" y="3111"/>
              <a:ext cx="84" cy="171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09" name="Line 1008"/>
            <p:cNvSpPr>
              <a:spLocks noChangeShapeType="1"/>
            </p:cNvSpPr>
            <p:nvPr/>
          </p:nvSpPr>
          <p:spPr bwMode="auto">
            <a:xfrm flipV="1">
              <a:off x="1327" y="3108"/>
              <a:ext cx="94" cy="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" name="Freeform 1009"/>
            <p:cNvSpPr>
              <a:spLocks/>
            </p:cNvSpPr>
            <p:nvPr/>
          </p:nvSpPr>
          <p:spPr bwMode="auto">
            <a:xfrm>
              <a:off x="1421" y="2945"/>
              <a:ext cx="257" cy="1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11" name="Freeform 1010"/>
            <p:cNvSpPr>
              <a:spLocks/>
            </p:cNvSpPr>
            <p:nvPr/>
          </p:nvSpPr>
          <p:spPr bwMode="auto">
            <a:xfrm>
              <a:off x="1473" y="3279"/>
              <a:ext cx="234" cy="141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12" name="Freeform 1011"/>
            <p:cNvSpPr>
              <a:spLocks/>
            </p:cNvSpPr>
            <p:nvPr/>
          </p:nvSpPr>
          <p:spPr bwMode="auto">
            <a:xfrm>
              <a:off x="1393" y="3321"/>
              <a:ext cx="80" cy="64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13" name="Line 1012"/>
            <p:cNvSpPr>
              <a:spLocks noChangeShapeType="1"/>
            </p:cNvSpPr>
            <p:nvPr/>
          </p:nvSpPr>
          <p:spPr bwMode="auto">
            <a:xfrm flipV="1">
              <a:off x="1265" y="3603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" name="Line 1013"/>
            <p:cNvSpPr>
              <a:spLocks noChangeShapeType="1"/>
            </p:cNvSpPr>
            <p:nvPr/>
          </p:nvSpPr>
          <p:spPr bwMode="auto">
            <a:xfrm>
              <a:off x="1265" y="3603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" name="Line 1014"/>
            <p:cNvSpPr>
              <a:spLocks noChangeShapeType="1"/>
            </p:cNvSpPr>
            <p:nvPr/>
          </p:nvSpPr>
          <p:spPr bwMode="auto">
            <a:xfrm>
              <a:off x="1271" y="3603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" name="Line 1015"/>
            <p:cNvSpPr>
              <a:spLocks noChangeShapeType="1"/>
            </p:cNvSpPr>
            <p:nvPr/>
          </p:nvSpPr>
          <p:spPr bwMode="auto">
            <a:xfrm flipH="1">
              <a:off x="1265" y="3609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" name="Line 1016"/>
            <p:cNvSpPr>
              <a:spLocks noChangeShapeType="1"/>
            </p:cNvSpPr>
            <p:nvPr/>
          </p:nvSpPr>
          <p:spPr bwMode="auto">
            <a:xfrm flipV="1">
              <a:off x="1684" y="3392"/>
              <a:ext cx="0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" name="Line 1017"/>
            <p:cNvSpPr>
              <a:spLocks noChangeShapeType="1"/>
            </p:cNvSpPr>
            <p:nvPr/>
          </p:nvSpPr>
          <p:spPr bwMode="auto">
            <a:xfrm>
              <a:off x="1684" y="3392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" name="Line 1018"/>
            <p:cNvSpPr>
              <a:spLocks noChangeShapeType="1"/>
            </p:cNvSpPr>
            <p:nvPr/>
          </p:nvSpPr>
          <p:spPr bwMode="auto">
            <a:xfrm>
              <a:off x="1689" y="3392"/>
              <a:ext cx="0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" name="Line 1019"/>
            <p:cNvSpPr>
              <a:spLocks noChangeShapeType="1"/>
            </p:cNvSpPr>
            <p:nvPr/>
          </p:nvSpPr>
          <p:spPr bwMode="auto">
            <a:xfrm flipH="1">
              <a:off x="1684" y="3399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" name="Line 1020"/>
            <p:cNvSpPr>
              <a:spLocks noChangeShapeType="1"/>
            </p:cNvSpPr>
            <p:nvPr/>
          </p:nvSpPr>
          <p:spPr bwMode="auto">
            <a:xfrm flipV="1">
              <a:off x="1663" y="3385"/>
              <a:ext cx="1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" name="Line 1021"/>
            <p:cNvSpPr>
              <a:spLocks noChangeShapeType="1"/>
            </p:cNvSpPr>
            <p:nvPr/>
          </p:nvSpPr>
          <p:spPr bwMode="auto">
            <a:xfrm>
              <a:off x="1663" y="3385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" name="Line 1022"/>
            <p:cNvSpPr>
              <a:spLocks noChangeShapeType="1"/>
            </p:cNvSpPr>
            <p:nvPr/>
          </p:nvSpPr>
          <p:spPr bwMode="auto">
            <a:xfrm>
              <a:off x="1669" y="3385"/>
              <a:ext cx="0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" name="Line 1023"/>
            <p:cNvSpPr>
              <a:spLocks noChangeShapeType="1"/>
            </p:cNvSpPr>
            <p:nvPr/>
          </p:nvSpPr>
          <p:spPr bwMode="auto">
            <a:xfrm flipH="1">
              <a:off x="1663" y="3387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" name="Freeform 1024"/>
            <p:cNvSpPr>
              <a:spLocks/>
            </p:cNvSpPr>
            <p:nvPr/>
          </p:nvSpPr>
          <p:spPr bwMode="auto">
            <a:xfrm>
              <a:off x="1287" y="2918"/>
              <a:ext cx="81" cy="150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6" name="Line 1025"/>
            <p:cNvSpPr>
              <a:spLocks noChangeShapeType="1"/>
            </p:cNvSpPr>
            <p:nvPr/>
          </p:nvSpPr>
          <p:spPr bwMode="auto">
            <a:xfrm flipV="1">
              <a:off x="1196" y="315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" name="Line 1026"/>
            <p:cNvSpPr>
              <a:spLocks noChangeShapeType="1"/>
            </p:cNvSpPr>
            <p:nvPr/>
          </p:nvSpPr>
          <p:spPr bwMode="auto">
            <a:xfrm>
              <a:off x="1196" y="3159"/>
              <a:ext cx="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" name="Line 1027"/>
            <p:cNvSpPr>
              <a:spLocks noChangeShapeType="1"/>
            </p:cNvSpPr>
            <p:nvPr/>
          </p:nvSpPr>
          <p:spPr bwMode="auto">
            <a:xfrm>
              <a:off x="1199" y="315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" name="Line 1028"/>
            <p:cNvSpPr>
              <a:spLocks noChangeShapeType="1"/>
            </p:cNvSpPr>
            <p:nvPr/>
          </p:nvSpPr>
          <p:spPr bwMode="auto">
            <a:xfrm flipH="1">
              <a:off x="1196" y="3165"/>
              <a:ext cx="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" name="Line 1029"/>
            <p:cNvSpPr>
              <a:spLocks noChangeShapeType="1"/>
            </p:cNvSpPr>
            <p:nvPr/>
          </p:nvSpPr>
          <p:spPr bwMode="auto">
            <a:xfrm flipV="1">
              <a:off x="1271" y="3155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" name="Line 1030"/>
            <p:cNvSpPr>
              <a:spLocks noChangeShapeType="1"/>
            </p:cNvSpPr>
            <p:nvPr/>
          </p:nvSpPr>
          <p:spPr bwMode="auto">
            <a:xfrm>
              <a:off x="1271" y="3155"/>
              <a:ext cx="3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" name="Line 1031"/>
            <p:cNvSpPr>
              <a:spLocks noChangeShapeType="1"/>
            </p:cNvSpPr>
            <p:nvPr/>
          </p:nvSpPr>
          <p:spPr bwMode="auto">
            <a:xfrm>
              <a:off x="1274" y="3155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" name="Line 1032"/>
            <p:cNvSpPr>
              <a:spLocks noChangeShapeType="1"/>
            </p:cNvSpPr>
            <p:nvPr/>
          </p:nvSpPr>
          <p:spPr bwMode="auto">
            <a:xfrm flipH="1">
              <a:off x="1271" y="3159"/>
              <a:ext cx="3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" name="Line 1033"/>
            <p:cNvSpPr>
              <a:spLocks noChangeShapeType="1"/>
            </p:cNvSpPr>
            <p:nvPr/>
          </p:nvSpPr>
          <p:spPr bwMode="auto">
            <a:xfrm flipV="1">
              <a:off x="1378" y="286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" name="Line 1034"/>
            <p:cNvSpPr>
              <a:spLocks noChangeShapeType="1"/>
            </p:cNvSpPr>
            <p:nvPr/>
          </p:nvSpPr>
          <p:spPr bwMode="auto">
            <a:xfrm>
              <a:off x="1378" y="2869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" name="Line 1035"/>
            <p:cNvSpPr>
              <a:spLocks noChangeShapeType="1"/>
            </p:cNvSpPr>
            <p:nvPr/>
          </p:nvSpPr>
          <p:spPr bwMode="auto">
            <a:xfrm>
              <a:off x="1384" y="286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" name="Line 1036"/>
            <p:cNvSpPr>
              <a:spLocks noChangeShapeType="1"/>
            </p:cNvSpPr>
            <p:nvPr/>
          </p:nvSpPr>
          <p:spPr bwMode="auto">
            <a:xfrm flipH="1">
              <a:off x="1378" y="2875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" name="Freeform 1037"/>
            <p:cNvSpPr>
              <a:spLocks/>
            </p:cNvSpPr>
            <p:nvPr/>
          </p:nvSpPr>
          <p:spPr bwMode="auto">
            <a:xfrm>
              <a:off x="1008" y="2588"/>
              <a:ext cx="49" cy="106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" name="Freeform 1038"/>
            <p:cNvSpPr>
              <a:spLocks/>
            </p:cNvSpPr>
            <p:nvPr/>
          </p:nvSpPr>
          <p:spPr bwMode="auto">
            <a:xfrm>
              <a:off x="605" y="2558"/>
              <a:ext cx="403" cy="63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" name="Line 1039"/>
            <p:cNvSpPr>
              <a:spLocks noChangeShapeType="1"/>
            </p:cNvSpPr>
            <p:nvPr/>
          </p:nvSpPr>
          <p:spPr bwMode="auto">
            <a:xfrm flipH="1" flipV="1">
              <a:off x="605" y="2621"/>
              <a:ext cx="15" cy="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" name="Line 1040"/>
            <p:cNvSpPr>
              <a:spLocks noChangeShapeType="1"/>
            </p:cNvSpPr>
            <p:nvPr/>
          </p:nvSpPr>
          <p:spPr bwMode="auto">
            <a:xfrm flipV="1">
              <a:off x="605" y="2444"/>
              <a:ext cx="10" cy="17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" name="Freeform 1041"/>
            <p:cNvSpPr>
              <a:spLocks/>
            </p:cNvSpPr>
            <p:nvPr/>
          </p:nvSpPr>
          <p:spPr bwMode="auto">
            <a:xfrm>
              <a:off x="42" y="2506"/>
              <a:ext cx="406" cy="64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" name="Freeform 1042"/>
            <p:cNvSpPr>
              <a:spLocks/>
            </p:cNvSpPr>
            <p:nvPr/>
          </p:nvSpPr>
          <p:spPr bwMode="auto">
            <a:xfrm>
              <a:off x="448" y="2444"/>
              <a:ext cx="167" cy="10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" name="Line 1043"/>
            <p:cNvSpPr>
              <a:spLocks noChangeShapeType="1"/>
            </p:cNvSpPr>
            <p:nvPr/>
          </p:nvSpPr>
          <p:spPr bwMode="auto">
            <a:xfrm flipV="1">
              <a:off x="283" y="2713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" name="Line 1044"/>
            <p:cNvSpPr>
              <a:spLocks noChangeShapeType="1"/>
            </p:cNvSpPr>
            <p:nvPr/>
          </p:nvSpPr>
          <p:spPr bwMode="auto">
            <a:xfrm>
              <a:off x="283" y="2713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" name="Line 1045"/>
            <p:cNvSpPr>
              <a:spLocks noChangeShapeType="1"/>
            </p:cNvSpPr>
            <p:nvPr/>
          </p:nvSpPr>
          <p:spPr bwMode="auto">
            <a:xfrm>
              <a:off x="288" y="2713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" name="Line 1046"/>
            <p:cNvSpPr>
              <a:spLocks noChangeShapeType="1"/>
            </p:cNvSpPr>
            <p:nvPr/>
          </p:nvSpPr>
          <p:spPr bwMode="auto">
            <a:xfrm flipH="1">
              <a:off x="283" y="2717"/>
              <a:ext cx="5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" name="Line 1047"/>
            <p:cNvSpPr>
              <a:spLocks noChangeShapeType="1"/>
            </p:cNvSpPr>
            <p:nvPr/>
          </p:nvSpPr>
          <p:spPr bwMode="auto">
            <a:xfrm flipV="1">
              <a:off x="404" y="2337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" name="Line 1048"/>
            <p:cNvSpPr>
              <a:spLocks noChangeShapeType="1"/>
            </p:cNvSpPr>
            <p:nvPr/>
          </p:nvSpPr>
          <p:spPr bwMode="auto">
            <a:xfrm>
              <a:off x="404" y="2337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" name="Line 1049"/>
            <p:cNvSpPr>
              <a:spLocks noChangeShapeType="1"/>
            </p:cNvSpPr>
            <p:nvPr/>
          </p:nvSpPr>
          <p:spPr bwMode="auto">
            <a:xfrm>
              <a:off x="411" y="2337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" name="Line 1050"/>
            <p:cNvSpPr>
              <a:spLocks noChangeShapeType="1"/>
            </p:cNvSpPr>
            <p:nvPr/>
          </p:nvSpPr>
          <p:spPr bwMode="auto">
            <a:xfrm flipH="1">
              <a:off x="404" y="2341"/>
              <a:ext cx="7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" name="Freeform 1051"/>
            <p:cNvSpPr>
              <a:spLocks/>
            </p:cNvSpPr>
            <p:nvPr/>
          </p:nvSpPr>
          <p:spPr bwMode="auto">
            <a:xfrm>
              <a:off x="714" y="1851"/>
              <a:ext cx="319" cy="165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" name="Line 1052"/>
            <p:cNvSpPr>
              <a:spLocks noChangeShapeType="1"/>
            </p:cNvSpPr>
            <p:nvPr/>
          </p:nvSpPr>
          <p:spPr bwMode="auto">
            <a:xfrm flipH="1" flipV="1">
              <a:off x="1076" y="2031"/>
              <a:ext cx="101" cy="1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" name="Line 1053"/>
            <p:cNvSpPr>
              <a:spLocks noChangeShapeType="1"/>
            </p:cNvSpPr>
            <p:nvPr/>
          </p:nvSpPr>
          <p:spPr bwMode="auto">
            <a:xfrm flipH="1" flipV="1">
              <a:off x="1033" y="1991"/>
              <a:ext cx="43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" name="Freeform 1054"/>
            <p:cNvSpPr>
              <a:spLocks/>
            </p:cNvSpPr>
            <p:nvPr/>
          </p:nvSpPr>
          <p:spPr bwMode="auto">
            <a:xfrm>
              <a:off x="1033" y="1674"/>
              <a:ext cx="166" cy="317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" name="Freeform 1055"/>
            <p:cNvSpPr>
              <a:spLocks/>
            </p:cNvSpPr>
            <p:nvPr/>
          </p:nvSpPr>
          <p:spPr bwMode="auto">
            <a:xfrm>
              <a:off x="1139" y="2041"/>
              <a:ext cx="44" cy="64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" name="Freeform 1056"/>
            <p:cNvSpPr>
              <a:spLocks/>
            </p:cNvSpPr>
            <p:nvPr/>
          </p:nvSpPr>
          <p:spPr bwMode="auto">
            <a:xfrm>
              <a:off x="1177" y="1956"/>
              <a:ext cx="114" cy="85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" name="Freeform 1057"/>
            <p:cNvSpPr>
              <a:spLocks/>
            </p:cNvSpPr>
            <p:nvPr/>
          </p:nvSpPr>
          <p:spPr bwMode="auto">
            <a:xfrm>
              <a:off x="656" y="1912"/>
              <a:ext cx="36" cy="224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" name="Freeform 1058"/>
            <p:cNvSpPr>
              <a:spLocks/>
            </p:cNvSpPr>
            <p:nvPr/>
          </p:nvSpPr>
          <p:spPr bwMode="auto">
            <a:xfrm>
              <a:off x="615" y="2136"/>
              <a:ext cx="61" cy="308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" name="Freeform 1059"/>
            <p:cNvSpPr>
              <a:spLocks/>
            </p:cNvSpPr>
            <p:nvPr/>
          </p:nvSpPr>
          <p:spPr bwMode="auto">
            <a:xfrm>
              <a:off x="935" y="2249"/>
              <a:ext cx="111" cy="339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" name="Line 1060"/>
            <p:cNvSpPr>
              <a:spLocks noChangeShapeType="1"/>
            </p:cNvSpPr>
            <p:nvPr/>
          </p:nvSpPr>
          <p:spPr bwMode="auto">
            <a:xfrm flipV="1">
              <a:off x="866" y="2635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" name="Line 1061"/>
            <p:cNvSpPr>
              <a:spLocks noChangeShapeType="1"/>
            </p:cNvSpPr>
            <p:nvPr/>
          </p:nvSpPr>
          <p:spPr bwMode="auto">
            <a:xfrm>
              <a:off x="866" y="2635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" name="Line 1062"/>
            <p:cNvSpPr>
              <a:spLocks noChangeShapeType="1"/>
            </p:cNvSpPr>
            <p:nvPr/>
          </p:nvSpPr>
          <p:spPr bwMode="auto">
            <a:xfrm>
              <a:off x="872" y="2635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" name="Line 1063"/>
            <p:cNvSpPr>
              <a:spLocks noChangeShapeType="1"/>
            </p:cNvSpPr>
            <p:nvPr/>
          </p:nvSpPr>
          <p:spPr bwMode="auto">
            <a:xfrm flipH="1">
              <a:off x="866" y="2640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" name="Freeform 1064"/>
            <p:cNvSpPr>
              <a:spLocks/>
            </p:cNvSpPr>
            <p:nvPr/>
          </p:nvSpPr>
          <p:spPr bwMode="auto">
            <a:xfrm>
              <a:off x="1065" y="2031"/>
              <a:ext cx="11" cy="8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" name="Freeform 1065"/>
            <p:cNvSpPr>
              <a:spLocks/>
            </p:cNvSpPr>
            <p:nvPr/>
          </p:nvSpPr>
          <p:spPr bwMode="auto">
            <a:xfrm>
              <a:off x="939" y="2114"/>
              <a:ext cx="148" cy="135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" name="Freeform 1066"/>
            <p:cNvSpPr>
              <a:spLocks/>
            </p:cNvSpPr>
            <p:nvPr/>
          </p:nvSpPr>
          <p:spPr bwMode="auto">
            <a:xfrm>
              <a:off x="660" y="2136"/>
              <a:ext cx="279" cy="113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" name="Line 1067"/>
            <p:cNvSpPr>
              <a:spLocks noChangeShapeType="1"/>
            </p:cNvSpPr>
            <p:nvPr/>
          </p:nvSpPr>
          <p:spPr bwMode="auto">
            <a:xfrm flipV="1">
              <a:off x="1109" y="2295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" name="Line 1068"/>
            <p:cNvSpPr>
              <a:spLocks noChangeShapeType="1"/>
            </p:cNvSpPr>
            <p:nvPr/>
          </p:nvSpPr>
          <p:spPr bwMode="auto">
            <a:xfrm>
              <a:off x="1109" y="2295"/>
              <a:ext cx="7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" name="Line 1069"/>
            <p:cNvSpPr>
              <a:spLocks noChangeShapeType="1"/>
            </p:cNvSpPr>
            <p:nvPr/>
          </p:nvSpPr>
          <p:spPr bwMode="auto">
            <a:xfrm>
              <a:off x="1116" y="2295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" name="Line 1070"/>
            <p:cNvSpPr>
              <a:spLocks noChangeShapeType="1"/>
            </p:cNvSpPr>
            <p:nvPr/>
          </p:nvSpPr>
          <p:spPr bwMode="auto">
            <a:xfrm flipH="1">
              <a:off x="1109" y="2301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" name="Freeform 1071"/>
            <p:cNvSpPr>
              <a:spLocks/>
            </p:cNvSpPr>
            <p:nvPr/>
          </p:nvSpPr>
          <p:spPr bwMode="auto">
            <a:xfrm>
              <a:off x="1065" y="2105"/>
              <a:ext cx="74" cy="9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" name="Line 1072"/>
            <p:cNvSpPr>
              <a:spLocks noChangeShapeType="1"/>
            </p:cNvSpPr>
            <p:nvPr/>
          </p:nvSpPr>
          <p:spPr bwMode="auto">
            <a:xfrm flipV="1">
              <a:off x="1020" y="2058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" name="Line 1073"/>
            <p:cNvSpPr>
              <a:spLocks noChangeShapeType="1"/>
            </p:cNvSpPr>
            <p:nvPr/>
          </p:nvSpPr>
          <p:spPr bwMode="auto">
            <a:xfrm>
              <a:off x="1020" y="2058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" name="Line 1074"/>
            <p:cNvSpPr>
              <a:spLocks noChangeShapeType="1"/>
            </p:cNvSpPr>
            <p:nvPr/>
          </p:nvSpPr>
          <p:spPr bwMode="auto">
            <a:xfrm>
              <a:off x="1025" y="2058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6" name="Line 1075"/>
            <p:cNvSpPr>
              <a:spLocks noChangeShapeType="1"/>
            </p:cNvSpPr>
            <p:nvPr/>
          </p:nvSpPr>
          <p:spPr bwMode="auto">
            <a:xfrm flipH="1">
              <a:off x="1020" y="2062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7" name="Line 1076"/>
            <p:cNvSpPr>
              <a:spLocks noChangeShapeType="1"/>
            </p:cNvSpPr>
            <p:nvPr/>
          </p:nvSpPr>
          <p:spPr bwMode="auto">
            <a:xfrm flipV="1">
              <a:off x="962" y="1906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8" name="Line 1077"/>
            <p:cNvSpPr>
              <a:spLocks noChangeShapeType="1"/>
            </p:cNvSpPr>
            <p:nvPr/>
          </p:nvSpPr>
          <p:spPr bwMode="auto">
            <a:xfrm>
              <a:off x="962" y="1906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9" name="Line 1078"/>
            <p:cNvSpPr>
              <a:spLocks noChangeShapeType="1"/>
            </p:cNvSpPr>
            <p:nvPr/>
          </p:nvSpPr>
          <p:spPr bwMode="auto">
            <a:xfrm>
              <a:off x="968" y="1906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0" name="Line 1079"/>
            <p:cNvSpPr>
              <a:spLocks noChangeShapeType="1"/>
            </p:cNvSpPr>
            <p:nvPr/>
          </p:nvSpPr>
          <p:spPr bwMode="auto">
            <a:xfrm flipH="1">
              <a:off x="962" y="1912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1" name="Line 1080"/>
            <p:cNvSpPr>
              <a:spLocks noChangeShapeType="1"/>
            </p:cNvSpPr>
            <p:nvPr/>
          </p:nvSpPr>
          <p:spPr bwMode="auto">
            <a:xfrm flipV="1">
              <a:off x="1139" y="2061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2" name="Line 1081"/>
            <p:cNvSpPr>
              <a:spLocks noChangeShapeType="1"/>
            </p:cNvSpPr>
            <p:nvPr/>
          </p:nvSpPr>
          <p:spPr bwMode="auto">
            <a:xfrm>
              <a:off x="1139" y="2061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3" name="Line 1082"/>
            <p:cNvSpPr>
              <a:spLocks noChangeShapeType="1"/>
            </p:cNvSpPr>
            <p:nvPr/>
          </p:nvSpPr>
          <p:spPr bwMode="auto">
            <a:xfrm>
              <a:off x="1146" y="2061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4" name="Line 1083"/>
            <p:cNvSpPr>
              <a:spLocks noChangeShapeType="1"/>
            </p:cNvSpPr>
            <p:nvPr/>
          </p:nvSpPr>
          <p:spPr bwMode="auto">
            <a:xfrm flipH="1">
              <a:off x="1139" y="2065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5" name="Line 1084"/>
            <p:cNvSpPr>
              <a:spLocks noChangeShapeType="1"/>
            </p:cNvSpPr>
            <p:nvPr/>
          </p:nvSpPr>
          <p:spPr bwMode="auto">
            <a:xfrm flipV="1">
              <a:off x="1132" y="194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6" name="Line 1085"/>
            <p:cNvSpPr>
              <a:spLocks noChangeShapeType="1"/>
            </p:cNvSpPr>
            <p:nvPr/>
          </p:nvSpPr>
          <p:spPr bwMode="auto">
            <a:xfrm>
              <a:off x="1132" y="1949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7" name="Line 1086"/>
            <p:cNvSpPr>
              <a:spLocks noChangeShapeType="1"/>
            </p:cNvSpPr>
            <p:nvPr/>
          </p:nvSpPr>
          <p:spPr bwMode="auto">
            <a:xfrm>
              <a:off x="1139" y="1949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8" name="Line 1087"/>
            <p:cNvSpPr>
              <a:spLocks noChangeShapeType="1"/>
            </p:cNvSpPr>
            <p:nvPr/>
          </p:nvSpPr>
          <p:spPr bwMode="auto">
            <a:xfrm flipH="1">
              <a:off x="1132" y="1955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9" name="Line 1088"/>
            <p:cNvSpPr>
              <a:spLocks noChangeShapeType="1"/>
            </p:cNvSpPr>
            <p:nvPr/>
          </p:nvSpPr>
          <p:spPr bwMode="auto">
            <a:xfrm>
              <a:off x="1274" y="2408"/>
              <a:ext cx="50" cy="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0" name="Freeform 1089"/>
            <p:cNvSpPr>
              <a:spLocks/>
            </p:cNvSpPr>
            <p:nvPr/>
          </p:nvSpPr>
          <p:spPr bwMode="auto">
            <a:xfrm>
              <a:off x="1265" y="2408"/>
              <a:ext cx="71" cy="254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91" name="Freeform 1090"/>
            <p:cNvSpPr>
              <a:spLocks/>
            </p:cNvSpPr>
            <p:nvPr/>
          </p:nvSpPr>
          <p:spPr bwMode="auto">
            <a:xfrm>
              <a:off x="2017" y="2857"/>
              <a:ext cx="99" cy="293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92" name="Freeform 1091"/>
            <p:cNvSpPr>
              <a:spLocks/>
            </p:cNvSpPr>
            <p:nvPr/>
          </p:nvSpPr>
          <p:spPr bwMode="auto">
            <a:xfrm>
              <a:off x="2486" y="3826"/>
              <a:ext cx="103" cy="56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3" name="Freeform 1092"/>
            <p:cNvSpPr>
              <a:spLocks/>
            </p:cNvSpPr>
            <p:nvPr/>
          </p:nvSpPr>
          <p:spPr bwMode="auto">
            <a:xfrm>
              <a:off x="2393" y="3551"/>
              <a:ext cx="23" cy="95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4" name="Freeform 1093"/>
            <p:cNvSpPr>
              <a:spLocks/>
            </p:cNvSpPr>
            <p:nvPr/>
          </p:nvSpPr>
          <p:spPr bwMode="auto">
            <a:xfrm>
              <a:off x="2402" y="3533"/>
              <a:ext cx="14" cy="18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5" name="Freeform 1094"/>
            <p:cNvSpPr>
              <a:spLocks/>
            </p:cNvSpPr>
            <p:nvPr/>
          </p:nvSpPr>
          <p:spPr bwMode="auto">
            <a:xfrm>
              <a:off x="2584" y="3587"/>
              <a:ext cx="62" cy="10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6" name="Freeform 1095"/>
            <p:cNvSpPr>
              <a:spLocks/>
            </p:cNvSpPr>
            <p:nvPr/>
          </p:nvSpPr>
          <p:spPr bwMode="auto">
            <a:xfrm>
              <a:off x="2466" y="3609"/>
              <a:ext cx="55" cy="33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7" name="Freeform 1096"/>
            <p:cNvSpPr>
              <a:spLocks/>
            </p:cNvSpPr>
            <p:nvPr/>
          </p:nvSpPr>
          <p:spPr bwMode="auto">
            <a:xfrm>
              <a:off x="2521" y="3602"/>
              <a:ext cx="28" cy="29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8" name="Freeform 1097"/>
            <p:cNvSpPr>
              <a:spLocks/>
            </p:cNvSpPr>
            <p:nvPr/>
          </p:nvSpPr>
          <p:spPr bwMode="auto">
            <a:xfrm>
              <a:off x="2036" y="3551"/>
              <a:ext cx="184" cy="8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99" name="Freeform 1098"/>
            <p:cNvSpPr>
              <a:spLocks/>
            </p:cNvSpPr>
            <p:nvPr/>
          </p:nvSpPr>
          <p:spPr bwMode="auto">
            <a:xfrm>
              <a:off x="2032" y="3516"/>
              <a:ext cx="4" cy="3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00" name="Freeform 1099"/>
            <p:cNvSpPr>
              <a:spLocks/>
            </p:cNvSpPr>
            <p:nvPr/>
          </p:nvSpPr>
          <p:spPr bwMode="auto">
            <a:xfrm>
              <a:off x="1992" y="3551"/>
              <a:ext cx="65" cy="228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01" name="Freeform 1100"/>
            <p:cNvSpPr>
              <a:spLocks/>
            </p:cNvSpPr>
            <p:nvPr/>
          </p:nvSpPr>
          <p:spPr bwMode="auto">
            <a:xfrm>
              <a:off x="1835" y="3583"/>
              <a:ext cx="36" cy="78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02" name="Line 1101"/>
            <p:cNvSpPr>
              <a:spLocks noChangeShapeType="1"/>
            </p:cNvSpPr>
            <p:nvPr/>
          </p:nvSpPr>
          <p:spPr bwMode="auto">
            <a:xfrm flipH="1">
              <a:off x="2305" y="3703"/>
              <a:ext cx="111" cy="3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3" name="Line 1102"/>
            <p:cNvSpPr>
              <a:spLocks noChangeShapeType="1"/>
            </p:cNvSpPr>
            <p:nvPr/>
          </p:nvSpPr>
          <p:spPr bwMode="auto">
            <a:xfrm flipV="1">
              <a:off x="2000" y="3648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4" name="Line 1103"/>
            <p:cNvSpPr>
              <a:spLocks noChangeShapeType="1"/>
            </p:cNvSpPr>
            <p:nvPr/>
          </p:nvSpPr>
          <p:spPr bwMode="auto">
            <a:xfrm>
              <a:off x="2000" y="3648"/>
              <a:ext cx="3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5" name="Line 1104"/>
            <p:cNvSpPr>
              <a:spLocks noChangeShapeType="1"/>
            </p:cNvSpPr>
            <p:nvPr/>
          </p:nvSpPr>
          <p:spPr bwMode="auto">
            <a:xfrm>
              <a:off x="2003" y="3648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6" name="Line 1105"/>
            <p:cNvSpPr>
              <a:spLocks noChangeShapeType="1"/>
            </p:cNvSpPr>
            <p:nvPr/>
          </p:nvSpPr>
          <p:spPr bwMode="auto">
            <a:xfrm flipH="1">
              <a:off x="2000" y="3652"/>
              <a:ext cx="3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7" name="Freeform 1106"/>
            <p:cNvSpPr>
              <a:spLocks/>
            </p:cNvSpPr>
            <p:nvPr/>
          </p:nvSpPr>
          <p:spPr bwMode="auto">
            <a:xfrm>
              <a:off x="2604" y="3843"/>
              <a:ext cx="119" cy="137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8" name="Freeform 1107"/>
            <p:cNvSpPr>
              <a:spLocks/>
            </p:cNvSpPr>
            <p:nvPr/>
          </p:nvSpPr>
          <p:spPr bwMode="auto">
            <a:xfrm>
              <a:off x="2604" y="3740"/>
              <a:ext cx="56" cy="10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9" name="Freeform 1108"/>
            <p:cNvSpPr>
              <a:spLocks/>
            </p:cNvSpPr>
            <p:nvPr/>
          </p:nvSpPr>
          <p:spPr bwMode="auto">
            <a:xfrm>
              <a:off x="2646" y="3695"/>
              <a:ext cx="14" cy="45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0" name="Freeform 1109"/>
            <p:cNvSpPr>
              <a:spLocks/>
            </p:cNvSpPr>
            <p:nvPr/>
          </p:nvSpPr>
          <p:spPr bwMode="auto">
            <a:xfrm>
              <a:off x="2541" y="3707"/>
              <a:ext cx="18" cy="13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1" name="Freeform 1110"/>
            <p:cNvSpPr>
              <a:spLocks/>
            </p:cNvSpPr>
            <p:nvPr/>
          </p:nvSpPr>
          <p:spPr bwMode="auto">
            <a:xfrm>
              <a:off x="2559" y="3712"/>
              <a:ext cx="101" cy="33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2" name="Freeform 1111"/>
            <p:cNvSpPr>
              <a:spLocks/>
            </p:cNvSpPr>
            <p:nvPr/>
          </p:nvSpPr>
          <p:spPr bwMode="auto">
            <a:xfrm>
              <a:off x="2496" y="3793"/>
              <a:ext cx="81" cy="39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3" name="Freeform 1112"/>
            <p:cNvSpPr>
              <a:spLocks/>
            </p:cNvSpPr>
            <p:nvPr/>
          </p:nvSpPr>
          <p:spPr bwMode="auto">
            <a:xfrm>
              <a:off x="2486" y="3832"/>
              <a:ext cx="10" cy="0"/>
            </a:xfrm>
            <a:custGeom>
              <a:avLst/>
              <a:gdLst>
                <a:gd name="T0" fmla="*/ 0 w 17"/>
                <a:gd name="T1" fmla="*/ 2 h 2"/>
                <a:gd name="T2" fmla="*/ 4 w 17"/>
                <a:gd name="T3" fmla="*/ 2 h 2"/>
                <a:gd name="T4" fmla="*/ 17 w 17"/>
                <a:gd name="T5" fmla="*/ 2 h 2"/>
                <a:gd name="T6" fmla="*/ 17 w 1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4" name="Freeform 1113"/>
            <p:cNvSpPr>
              <a:spLocks/>
            </p:cNvSpPr>
            <p:nvPr/>
          </p:nvSpPr>
          <p:spPr bwMode="auto">
            <a:xfrm>
              <a:off x="2445" y="3832"/>
              <a:ext cx="41" cy="34"/>
            </a:xfrm>
            <a:custGeom>
              <a:avLst/>
              <a:gdLst>
                <a:gd name="T0" fmla="*/ 63 w 63"/>
                <a:gd name="T1" fmla="*/ 2 h 54"/>
                <a:gd name="T2" fmla="*/ 59 w 63"/>
                <a:gd name="T3" fmla="*/ 0 h 54"/>
                <a:gd name="T4" fmla="*/ 50 w 63"/>
                <a:gd name="T5" fmla="*/ 2 h 54"/>
                <a:gd name="T6" fmla="*/ 38 w 63"/>
                <a:gd name="T7" fmla="*/ 10 h 54"/>
                <a:gd name="T8" fmla="*/ 25 w 63"/>
                <a:gd name="T9" fmla="*/ 10 h 54"/>
                <a:gd name="T10" fmla="*/ 19 w 63"/>
                <a:gd name="T11" fmla="*/ 10 h 54"/>
                <a:gd name="T12" fmla="*/ 13 w 63"/>
                <a:gd name="T13" fmla="*/ 14 h 54"/>
                <a:gd name="T14" fmla="*/ 13 w 63"/>
                <a:gd name="T15" fmla="*/ 19 h 54"/>
                <a:gd name="T16" fmla="*/ 15 w 63"/>
                <a:gd name="T17" fmla="*/ 33 h 54"/>
                <a:gd name="T18" fmla="*/ 11 w 63"/>
                <a:gd name="T19" fmla="*/ 40 h 54"/>
                <a:gd name="T20" fmla="*/ 0 w 63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5" name="Freeform 1114"/>
            <p:cNvSpPr>
              <a:spLocks/>
            </p:cNvSpPr>
            <p:nvPr/>
          </p:nvSpPr>
          <p:spPr bwMode="auto">
            <a:xfrm>
              <a:off x="2589" y="3826"/>
              <a:ext cx="15" cy="17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6" name="Freeform 1115"/>
            <p:cNvSpPr>
              <a:spLocks/>
            </p:cNvSpPr>
            <p:nvPr/>
          </p:nvSpPr>
          <p:spPr bwMode="auto">
            <a:xfrm>
              <a:off x="2577" y="3793"/>
              <a:ext cx="12" cy="33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7" name="Freeform 1116"/>
            <p:cNvSpPr>
              <a:spLocks/>
            </p:cNvSpPr>
            <p:nvPr/>
          </p:nvSpPr>
          <p:spPr bwMode="auto">
            <a:xfrm>
              <a:off x="2543" y="3720"/>
              <a:ext cx="34" cy="73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8" name="Line 1117"/>
            <p:cNvSpPr>
              <a:spLocks noChangeShapeType="1"/>
            </p:cNvSpPr>
            <p:nvPr/>
          </p:nvSpPr>
          <p:spPr bwMode="auto">
            <a:xfrm flipV="1">
              <a:off x="2552" y="3900"/>
              <a:ext cx="1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9" name="Line 1118"/>
            <p:cNvSpPr>
              <a:spLocks noChangeShapeType="1"/>
            </p:cNvSpPr>
            <p:nvPr/>
          </p:nvSpPr>
          <p:spPr bwMode="auto">
            <a:xfrm>
              <a:off x="2552" y="3900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0" name="Line 1119"/>
            <p:cNvSpPr>
              <a:spLocks noChangeShapeType="1"/>
            </p:cNvSpPr>
            <p:nvPr/>
          </p:nvSpPr>
          <p:spPr bwMode="auto">
            <a:xfrm>
              <a:off x="2557" y="3900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1" name="Line 1120"/>
            <p:cNvSpPr>
              <a:spLocks noChangeShapeType="1"/>
            </p:cNvSpPr>
            <p:nvPr/>
          </p:nvSpPr>
          <p:spPr bwMode="auto">
            <a:xfrm flipH="1">
              <a:off x="2552" y="3904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2" name="Freeform 1121"/>
            <p:cNvSpPr>
              <a:spLocks/>
            </p:cNvSpPr>
            <p:nvPr/>
          </p:nvSpPr>
          <p:spPr bwMode="auto">
            <a:xfrm>
              <a:off x="2486" y="3630"/>
              <a:ext cx="35" cy="30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3" name="Freeform 1122"/>
            <p:cNvSpPr>
              <a:spLocks/>
            </p:cNvSpPr>
            <p:nvPr/>
          </p:nvSpPr>
          <p:spPr bwMode="auto">
            <a:xfrm>
              <a:off x="2436" y="3657"/>
              <a:ext cx="50" cy="7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4" name="Freeform 1123"/>
            <p:cNvSpPr>
              <a:spLocks/>
            </p:cNvSpPr>
            <p:nvPr/>
          </p:nvSpPr>
          <p:spPr bwMode="auto">
            <a:xfrm>
              <a:off x="2416" y="3646"/>
              <a:ext cx="20" cy="11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5" name="Freeform 1124"/>
            <p:cNvSpPr>
              <a:spLocks/>
            </p:cNvSpPr>
            <p:nvPr/>
          </p:nvSpPr>
          <p:spPr bwMode="auto">
            <a:xfrm>
              <a:off x="2416" y="3703"/>
              <a:ext cx="34" cy="39"/>
            </a:xfrm>
            <a:custGeom>
              <a:avLst/>
              <a:gdLst>
                <a:gd name="T0" fmla="*/ 0 w 56"/>
                <a:gd name="T1" fmla="*/ 0 h 65"/>
                <a:gd name="T2" fmla="*/ 4 w 56"/>
                <a:gd name="T3" fmla="*/ 4 h 65"/>
                <a:gd name="T4" fmla="*/ 6 w 56"/>
                <a:gd name="T5" fmla="*/ 17 h 65"/>
                <a:gd name="T6" fmla="*/ 11 w 56"/>
                <a:gd name="T7" fmla="*/ 35 h 65"/>
                <a:gd name="T8" fmla="*/ 21 w 56"/>
                <a:gd name="T9" fmla="*/ 48 h 65"/>
                <a:gd name="T10" fmla="*/ 36 w 56"/>
                <a:gd name="T11" fmla="*/ 54 h 65"/>
                <a:gd name="T12" fmla="*/ 52 w 56"/>
                <a:gd name="T13" fmla="*/ 65 h 65"/>
                <a:gd name="T14" fmla="*/ 56 w 56"/>
                <a:gd name="T15" fmla="*/ 6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6" name="Freeform 1125"/>
            <p:cNvSpPr>
              <a:spLocks/>
            </p:cNvSpPr>
            <p:nvPr/>
          </p:nvSpPr>
          <p:spPr bwMode="auto">
            <a:xfrm>
              <a:off x="2450" y="3707"/>
              <a:ext cx="91" cy="33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7" name="Freeform 1126"/>
            <p:cNvSpPr>
              <a:spLocks/>
            </p:cNvSpPr>
            <p:nvPr/>
          </p:nvSpPr>
          <p:spPr bwMode="auto">
            <a:xfrm>
              <a:off x="2486" y="3658"/>
              <a:ext cx="55" cy="49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8" name="Freeform 1127"/>
            <p:cNvSpPr>
              <a:spLocks/>
            </p:cNvSpPr>
            <p:nvPr/>
          </p:nvSpPr>
          <p:spPr bwMode="auto">
            <a:xfrm>
              <a:off x="2435" y="3657"/>
              <a:ext cx="15" cy="83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9" name="Freeform 1128"/>
            <p:cNvSpPr>
              <a:spLocks/>
            </p:cNvSpPr>
            <p:nvPr/>
          </p:nvSpPr>
          <p:spPr bwMode="auto">
            <a:xfrm>
              <a:off x="2445" y="3740"/>
              <a:ext cx="51" cy="92"/>
            </a:xfrm>
            <a:custGeom>
              <a:avLst/>
              <a:gdLst>
                <a:gd name="T0" fmla="*/ 6 w 80"/>
                <a:gd name="T1" fmla="*/ 0 h 148"/>
                <a:gd name="T2" fmla="*/ 0 w 80"/>
                <a:gd name="T3" fmla="*/ 31 h 148"/>
                <a:gd name="T4" fmla="*/ 38 w 80"/>
                <a:gd name="T5" fmla="*/ 73 h 148"/>
                <a:gd name="T6" fmla="*/ 80 w 80"/>
                <a:gd name="T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0" name="Line 1129"/>
            <p:cNvSpPr>
              <a:spLocks noChangeShapeType="1"/>
            </p:cNvSpPr>
            <p:nvPr/>
          </p:nvSpPr>
          <p:spPr bwMode="auto">
            <a:xfrm flipV="1">
              <a:off x="2427" y="3795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1" name="Line 1130"/>
            <p:cNvSpPr>
              <a:spLocks noChangeShapeType="1"/>
            </p:cNvSpPr>
            <p:nvPr/>
          </p:nvSpPr>
          <p:spPr bwMode="auto">
            <a:xfrm>
              <a:off x="2427" y="3795"/>
              <a:ext cx="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2" name="Line 1131"/>
            <p:cNvSpPr>
              <a:spLocks noChangeShapeType="1"/>
            </p:cNvSpPr>
            <p:nvPr/>
          </p:nvSpPr>
          <p:spPr bwMode="auto">
            <a:xfrm>
              <a:off x="2430" y="3795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3" name="Line 1132"/>
            <p:cNvSpPr>
              <a:spLocks noChangeShapeType="1"/>
            </p:cNvSpPr>
            <p:nvPr/>
          </p:nvSpPr>
          <p:spPr bwMode="auto">
            <a:xfrm flipH="1">
              <a:off x="2427" y="3801"/>
              <a:ext cx="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4" name="Freeform 1133"/>
            <p:cNvSpPr>
              <a:spLocks/>
            </p:cNvSpPr>
            <p:nvPr/>
          </p:nvSpPr>
          <p:spPr bwMode="auto">
            <a:xfrm>
              <a:off x="2402" y="3646"/>
              <a:ext cx="14" cy="57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5" name="Line 1134"/>
            <p:cNvSpPr>
              <a:spLocks noChangeShapeType="1"/>
            </p:cNvSpPr>
            <p:nvPr/>
          </p:nvSpPr>
          <p:spPr bwMode="auto">
            <a:xfrm flipV="1">
              <a:off x="2430" y="3670"/>
              <a:ext cx="2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6" name="Line 1135"/>
            <p:cNvSpPr>
              <a:spLocks noChangeShapeType="1"/>
            </p:cNvSpPr>
            <p:nvPr/>
          </p:nvSpPr>
          <p:spPr bwMode="auto">
            <a:xfrm>
              <a:off x="2430" y="3670"/>
              <a:ext cx="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7" name="Line 1136"/>
            <p:cNvSpPr>
              <a:spLocks noChangeShapeType="1"/>
            </p:cNvSpPr>
            <p:nvPr/>
          </p:nvSpPr>
          <p:spPr bwMode="auto">
            <a:xfrm>
              <a:off x="2438" y="3670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8" name="Line 1137"/>
            <p:cNvSpPr>
              <a:spLocks noChangeShapeType="1"/>
            </p:cNvSpPr>
            <p:nvPr/>
          </p:nvSpPr>
          <p:spPr bwMode="auto">
            <a:xfrm flipH="1">
              <a:off x="2430" y="3675"/>
              <a:ext cx="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9" name="Line 1138"/>
            <p:cNvSpPr>
              <a:spLocks noChangeShapeType="1"/>
            </p:cNvSpPr>
            <p:nvPr/>
          </p:nvSpPr>
          <p:spPr bwMode="auto">
            <a:xfrm flipV="1">
              <a:off x="2430" y="3622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0" name="Line 1139"/>
            <p:cNvSpPr>
              <a:spLocks noChangeShapeType="1"/>
            </p:cNvSpPr>
            <p:nvPr/>
          </p:nvSpPr>
          <p:spPr bwMode="auto">
            <a:xfrm>
              <a:off x="2430" y="3622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1" name="Line 1140"/>
            <p:cNvSpPr>
              <a:spLocks noChangeShapeType="1"/>
            </p:cNvSpPr>
            <p:nvPr/>
          </p:nvSpPr>
          <p:spPr bwMode="auto">
            <a:xfrm>
              <a:off x="2436" y="3622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2" name="Line 1141"/>
            <p:cNvSpPr>
              <a:spLocks noChangeShapeType="1"/>
            </p:cNvSpPr>
            <p:nvPr/>
          </p:nvSpPr>
          <p:spPr bwMode="auto">
            <a:xfrm flipH="1">
              <a:off x="2430" y="3628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3" name="Line 1142"/>
            <p:cNvSpPr>
              <a:spLocks noChangeShapeType="1"/>
            </p:cNvSpPr>
            <p:nvPr/>
          </p:nvSpPr>
          <p:spPr bwMode="auto">
            <a:xfrm flipV="1">
              <a:off x="2502" y="3761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4" name="Line 1143"/>
            <p:cNvSpPr>
              <a:spLocks noChangeShapeType="1"/>
            </p:cNvSpPr>
            <p:nvPr/>
          </p:nvSpPr>
          <p:spPr bwMode="auto">
            <a:xfrm>
              <a:off x="2502" y="3761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5" name="Line 1144"/>
            <p:cNvSpPr>
              <a:spLocks noChangeShapeType="1"/>
            </p:cNvSpPr>
            <p:nvPr/>
          </p:nvSpPr>
          <p:spPr bwMode="auto">
            <a:xfrm>
              <a:off x="2508" y="3761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6" name="Line 1145"/>
            <p:cNvSpPr>
              <a:spLocks noChangeShapeType="1"/>
            </p:cNvSpPr>
            <p:nvPr/>
          </p:nvSpPr>
          <p:spPr bwMode="auto">
            <a:xfrm flipH="1">
              <a:off x="2502" y="3767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7" name="Line 1146"/>
            <p:cNvSpPr>
              <a:spLocks noChangeShapeType="1"/>
            </p:cNvSpPr>
            <p:nvPr/>
          </p:nvSpPr>
          <p:spPr bwMode="auto">
            <a:xfrm flipV="1">
              <a:off x="2609" y="3773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8" name="Line 1147"/>
            <p:cNvSpPr>
              <a:spLocks noChangeShapeType="1"/>
            </p:cNvSpPr>
            <p:nvPr/>
          </p:nvSpPr>
          <p:spPr bwMode="auto">
            <a:xfrm>
              <a:off x="2609" y="3773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9" name="Line 1148"/>
            <p:cNvSpPr>
              <a:spLocks noChangeShapeType="1"/>
            </p:cNvSpPr>
            <p:nvPr/>
          </p:nvSpPr>
          <p:spPr bwMode="auto">
            <a:xfrm>
              <a:off x="2616" y="3773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0" name="Line 1149"/>
            <p:cNvSpPr>
              <a:spLocks noChangeShapeType="1"/>
            </p:cNvSpPr>
            <p:nvPr/>
          </p:nvSpPr>
          <p:spPr bwMode="auto">
            <a:xfrm flipH="1">
              <a:off x="2609" y="3779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1" name="Line 1150"/>
            <p:cNvSpPr>
              <a:spLocks noChangeShapeType="1"/>
            </p:cNvSpPr>
            <p:nvPr/>
          </p:nvSpPr>
          <p:spPr bwMode="auto">
            <a:xfrm flipV="1">
              <a:off x="2483" y="3666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2" name="Line 1151"/>
            <p:cNvSpPr>
              <a:spLocks noChangeShapeType="1"/>
            </p:cNvSpPr>
            <p:nvPr/>
          </p:nvSpPr>
          <p:spPr bwMode="auto">
            <a:xfrm>
              <a:off x="2483" y="3666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3" name="Line 1152"/>
            <p:cNvSpPr>
              <a:spLocks noChangeShapeType="1"/>
            </p:cNvSpPr>
            <p:nvPr/>
          </p:nvSpPr>
          <p:spPr bwMode="auto">
            <a:xfrm>
              <a:off x="2488" y="3666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4" name="Line 1153"/>
            <p:cNvSpPr>
              <a:spLocks noChangeShapeType="1"/>
            </p:cNvSpPr>
            <p:nvPr/>
          </p:nvSpPr>
          <p:spPr bwMode="auto">
            <a:xfrm flipH="1">
              <a:off x="2483" y="3672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5" name="Line 1154"/>
            <p:cNvSpPr>
              <a:spLocks noChangeShapeType="1"/>
            </p:cNvSpPr>
            <p:nvPr/>
          </p:nvSpPr>
          <p:spPr bwMode="auto">
            <a:xfrm flipV="1">
              <a:off x="2542" y="3660"/>
              <a:ext cx="0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" name="Line 1155"/>
            <p:cNvSpPr>
              <a:spLocks noChangeShapeType="1"/>
            </p:cNvSpPr>
            <p:nvPr/>
          </p:nvSpPr>
          <p:spPr bwMode="auto">
            <a:xfrm>
              <a:off x="2542" y="3660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7" name="Line 1156"/>
            <p:cNvSpPr>
              <a:spLocks noChangeShapeType="1"/>
            </p:cNvSpPr>
            <p:nvPr/>
          </p:nvSpPr>
          <p:spPr bwMode="auto">
            <a:xfrm>
              <a:off x="2549" y="3660"/>
              <a:ext cx="0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8" name="Line 1157"/>
            <p:cNvSpPr>
              <a:spLocks noChangeShapeType="1"/>
            </p:cNvSpPr>
            <p:nvPr/>
          </p:nvSpPr>
          <p:spPr bwMode="auto">
            <a:xfrm flipH="1">
              <a:off x="2542" y="3667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9" name="Line 1158"/>
            <p:cNvSpPr>
              <a:spLocks noChangeShapeType="1"/>
            </p:cNvSpPr>
            <p:nvPr/>
          </p:nvSpPr>
          <p:spPr bwMode="auto">
            <a:xfrm flipV="1">
              <a:off x="2663" y="3802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0" name="Line 1159"/>
            <p:cNvSpPr>
              <a:spLocks noChangeShapeType="1"/>
            </p:cNvSpPr>
            <p:nvPr/>
          </p:nvSpPr>
          <p:spPr bwMode="auto">
            <a:xfrm>
              <a:off x="2663" y="3802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1" name="Line 1160"/>
            <p:cNvSpPr>
              <a:spLocks noChangeShapeType="1"/>
            </p:cNvSpPr>
            <p:nvPr/>
          </p:nvSpPr>
          <p:spPr bwMode="auto">
            <a:xfrm>
              <a:off x="2669" y="3802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2" name="Line 1161"/>
            <p:cNvSpPr>
              <a:spLocks noChangeShapeType="1"/>
            </p:cNvSpPr>
            <p:nvPr/>
          </p:nvSpPr>
          <p:spPr bwMode="auto">
            <a:xfrm flipH="1">
              <a:off x="2663" y="3808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3" name="Line 1162"/>
            <p:cNvSpPr>
              <a:spLocks noChangeShapeType="1"/>
            </p:cNvSpPr>
            <p:nvPr/>
          </p:nvSpPr>
          <p:spPr bwMode="auto">
            <a:xfrm flipV="1">
              <a:off x="2646" y="3679"/>
              <a:ext cx="40" cy="1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4" name="Line 1163"/>
            <p:cNvSpPr>
              <a:spLocks noChangeShapeType="1"/>
            </p:cNvSpPr>
            <p:nvPr/>
          </p:nvSpPr>
          <p:spPr bwMode="auto">
            <a:xfrm>
              <a:off x="2686" y="3679"/>
              <a:ext cx="21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5" name="Line 1164"/>
            <p:cNvSpPr>
              <a:spLocks noChangeShapeType="1"/>
            </p:cNvSpPr>
            <p:nvPr/>
          </p:nvSpPr>
          <p:spPr bwMode="auto">
            <a:xfrm flipV="1">
              <a:off x="2707" y="3681"/>
              <a:ext cx="27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6" name="Freeform 1165"/>
            <p:cNvSpPr>
              <a:spLocks/>
            </p:cNvSpPr>
            <p:nvPr/>
          </p:nvSpPr>
          <p:spPr bwMode="auto">
            <a:xfrm>
              <a:off x="2646" y="3679"/>
              <a:ext cx="94" cy="16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7" name="Line 1166"/>
            <p:cNvSpPr>
              <a:spLocks noChangeShapeType="1"/>
            </p:cNvSpPr>
            <p:nvPr/>
          </p:nvSpPr>
          <p:spPr bwMode="auto">
            <a:xfrm flipV="1">
              <a:off x="2651" y="3625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8" name="Line 1167"/>
            <p:cNvSpPr>
              <a:spLocks noChangeShapeType="1"/>
            </p:cNvSpPr>
            <p:nvPr/>
          </p:nvSpPr>
          <p:spPr bwMode="auto">
            <a:xfrm>
              <a:off x="2651" y="3625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69" name="Line 1168"/>
            <p:cNvSpPr>
              <a:spLocks noChangeShapeType="1"/>
            </p:cNvSpPr>
            <p:nvPr/>
          </p:nvSpPr>
          <p:spPr bwMode="auto">
            <a:xfrm>
              <a:off x="2656" y="3625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0" name="Line 1169"/>
            <p:cNvSpPr>
              <a:spLocks noChangeShapeType="1"/>
            </p:cNvSpPr>
            <p:nvPr/>
          </p:nvSpPr>
          <p:spPr bwMode="auto">
            <a:xfrm flipH="1">
              <a:off x="2651" y="3631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1" name="Freeform 1170"/>
            <p:cNvSpPr>
              <a:spLocks/>
            </p:cNvSpPr>
            <p:nvPr/>
          </p:nvSpPr>
          <p:spPr bwMode="auto">
            <a:xfrm>
              <a:off x="2222" y="3407"/>
              <a:ext cx="180" cy="109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2" name="Freeform 1171"/>
            <p:cNvSpPr>
              <a:spLocks/>
            </p:cNvSpPr>
            <p:nvPr/>
          </p:nvSpPr>
          <p:spPr bwMode="auto">
            <a:xfrm>
              <a:off x="2180" y="3019"/>
              <a:ext cx="73" cy="180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3" name="Freeform 1172"/>
            <p:cNvSpPr>
              <a:spLocks/>
            </p:cNvSpPr>
            <p:nvPr/>
          </p:nvSpPr>
          <p:spPr bwMode="auto">
            <a:xfrm>
              <a:off x="2030" y="3382"/>
              <a:ext cx="60" cy="134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4" name="Freeform 1173"/>
            <p:cNvSpPr>
              <a:spLocks/>
            </p:cNvSpPr>
            <p:nvPr/>
          </p:nvSpPr>
          <p:spPr bwMode="auto">
            <a:xfrm>
              <a:off x="2051" y="3166"/>
              <a:ext cx="39" cy="216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5" name="Line 1174"/>
            <p:cNvSpPr>
              <a:spLocks noChangeShapeType="1"/>
            </p:cNvSpPr>
            <p:nvPr/>
          </p:nvSpPr>
          <p:spPr bwMode="auto">
            <a:xfrm flipV="1">
              <a:off x="2052" y="3150"/>
              <a:ext cx="59" cy="1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" name="Line 1175"/>
            <p:cNvSpPr>
              <a:spLocks noChangeShapeType="1"/>
            </p:cNvSpPr>
            <p:nvPr/>
          </p:nvSpPr>
          <p:spPr bwMode="auto">
            <a:xfrm>
              <a:off x="2111" y="3150"/>
              <a:ext cx="69" cy="49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7" name="Freeform 1176"/>
            <p:cNvSpPr>
              <a:spLocks/>
            </p:cNvSpPr>
            <p:nvPr/>
          </p:nvSpPr>
          <p:spPr bwMode="auto">
            <a:xfrm>
              <a:off x="1901" y="3159"/>
              <a:ext cx="151" cy="96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78" name="Line 1177"/>
            <p:cNvSpPr>
              <a:spLocks noChangeShapeType="1"/>
            </p:cNvSpPr>
            <p:nvPr/>
          </p:nvSpPr>
          <p:spPr bwMode="auto">
            <a:xfrm flipH="1">
              <a:off x="1837" y="3255"/>
              <a:ext cx="64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9" name="Freeform 1178"/>
            <p:cNvSpPr>
              <a:spLocks/>
            </p:cNvSpPr>
            <p:nvPr/>
          </p:nvSpPr>
          <p:spPr bwMode="auto">
            <a:xfrm>
              <a:off x="1826" y="3255"/>
              <a:ext cx="83" cy="144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80" name="Freeform 1179"/>
            <p:cNvSpPr>
              <a:spLocks/>
            </p:cNvSpPr>
            <p:nvPr/>
          </p:nvSpPr>
          <p:spPr bwMode="auto">
            <a:xfrm>
              <a:off x="1909" y="3370"/>
              <a:ext cx="143" cy="16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81" name="Line 1180"/>
            <p:cNvSpPr>
              <a:spLocks noChangeShapeType="1"/>
            </p:cNvSpPr>
            <p:nvPr/>
          </p:nvSpPr>
          <p:spPr bwMode="auto">
            <a:xfrm flipV="1">
              <a:off x="2052" y="3382"/>
              <a:ext cx="30" cy="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2" name="Freeform 1181"/>
            <p:cNvSpPr>
              <a:spLocks/>
            </p:cNvSpPr>
            <p:nvPr/>
          </p:nvSpPr>
          <p:spPr bwMode="auto">
            <a:xfrm>
              <a:off x="1901" y="3255"/>
              <a:ext cx="151" cy="130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83" name="Freeform 1182"/>
            <p:cNvSpPr>
              <a:spLocks/>
            </p:cNvSpPr>
            <p:nvPr/>
          </p:nvSpPr>
          <p:spPr bwMode="auto">
            <a:xfrm>
              <a:off x="1848" y="3513"/>
              <a:ext cx="187" cy="90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284" name="Line 1183"/>
            <p:cNvSpPr>
              <a:spLocks noChangeShapeType="1"/>
            </p:cNvSpPr>
            <p:nvPr/>
          </p:nvSpPr>
          <p:spPr bwMode="auto">
            <a:xfrm flipV="1">
              <a:off x="1815" y="3603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5" name="Line 1184"/>
            <p:cNvSpPr>
              <a:spLocks noChangeShapeType="1"/>
            </p:cNvSpPr>
            <p:nvPr/>
          </p:nvSpPr>
          <p:spPr bwMode="auto">
            <a:xfrm>
              <a:off x="1815" y="3603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6" name="Line 1185"/>
            <p:cNvSpPr>
              <a:spLocks noChangeShapeType="1"/>
            </p:cNvSpPr>
            <p:nvPr/>
          </p:nvSpPr>
          <p:spPr bwMode="auto">
            <a:xfrm>
              <a:off x="1821" y="3603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7" name="Line 1186"/>
            <p:cNvSpPr>
              <a:spLocks noChangeShapeType="1"/>
            </p:cNvSpPr>
            <p:nvPr/>
          </p:nvSpPr>
          <p:spPr bwMode="auto">
            <a:xfrm flipH="1">
              <a:off x="1815" y="3609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8" name="Line 1187"/>
            <p:cNvSpPr>
              <a:spLocks noChangeShapeType="1"/>
            </p:cNvSpPr>
            <p:nvPr/>
          </p:nvSpPr>
          <p:spPr bwMode="auto">
            <a:xfrm flipV="1">
              <a:off x="1938" y="3460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9" name="Line 1188"/>
            <p:cNvSpPr>
              <a:spLocks noChangeShapeType="1"/>
            </p:cNvSpPr>
            <p:nvPr/>
          </p:nvSpPr>
          <p:spPr bwMode="auto">
            <a:xfrm>
              <a:off x="1938" y="3460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0" name="Line 1189"/>
            <p:cNvSpPr>
              <a:spLocks noChangeShapeType="1"/>
            </p:cNvSpPr>
            <p:nvPr/>
          </p:nvSpPr>
          <p:spPr bwMode="auto">
            <a:xfrm>
              <a:off x="1943" y="3460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1" name="Line 1190"/>
            <p:cNvSpPr>
              <a:spLocks noChangeShapeType="1"/>
            </p:cNvSpPr>
            <p:nvPr/>
          </p:nvSpPr>
          <p:spPr bwMode="auto">
            <a:xfrm flipH="1">
              <a:off x="1938" y="3465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2" name="Line 1191"/>
            <p:cNvSpPr>
              <a:spLocks noChangeShapeType="1"/>
            </p:cNvSpPr>
            <p:nvPr/>
          </p:nvSpPr>
          <p:spPr bwMode="auto">
            <a:xfrm flipV="1">
              <a:off x="1926" y="3342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3" name="Line 1192"/>
            <p:cNvSpPr>
              <a:spLocks noChangeShapeType="1"/>
            </p:cNvSpPr>
            <p:nvPr/>
          </p:nvSpPr>
          <p:spPr bwMode="auto">
            <a:xfrm>
              <a:off x="1926" y="3342"/>
              <a:ext cx="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4" name="Line 1193"/>
            <p:cNvSpPr>
              <a:spLocks noChangeShapeType="1"/>
            </p:cNvSpPr>
            <p:nvPr/>
          </p:nvSpPr>
          <p:spPr bwMode="auto">
            <a:xfrm>
              <a:off x="1934" y="3342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5" name="Line 1194"/>
            <p:cNvSpPr>
              <a:spLocks noChangeShapeType="1"/>
            </p:cNvSpPr>
            <p:nvPr/>
          </p:nvSpPr>
          <p:spPr bwMode="auto">
            <a:xfrm flipH="1">
              <a:off x="1926" y="3348"/>
              <a:ext cx="8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6" name="Line 1195"/>
            <p:cNvSpPr>
              <a:spLocks noChangeShapeType="1"/>
            </p:cNvSpPr>
            <p:nvPr/>
          </p:nvSpPr>
          <p:spPr bwMode="auto">
            <a:xfrm flipV="1">
              <a:off x="1960" y="3235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7" name="Line 1196"/>
            <p:cNvSpPr>
              <a:spLocks noChangeShapeType="1"/>
            </p:cNvSpPr>
            <p:nvPr/>
          </p:nvSpPr>
          <p:spPr bwMode="auto">
            <a:xfrm>
              <a:off x="1960" y="3235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8" name="Line 1197"/>
            <p:cNvSpPr>
              <a:spLocks noChangeShapeType="1"/>
            </p:cNvSpPr>
            <p:nvPr/>
          </p:nvSpPr>
          <p:spPr bwMode="auto">
            <a:xfrm>
              <a:off x="1966" y="3235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9" name="Line 1198"/>
            <p:cNvSpPr>
              <a:spLocks noChangeShapeType="1"/>
            </p:cNvSpPr>
            <p:nvPr/>
          </p:nvSpPr>
          <p:spPr bwMode="auto">
            <a:xfrm flipH="1">
              <a:off x="1960" y="3239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0" name="Freeform 1199"/>
            <p:cNvSpPr>
              <a:spLocks/>
            </p:cNvSpPr>
            <p:nvPr/>
          </p:nvSpPr>
          <p:spPr bwMode="auto">
            <a:xfrm>
              <a:off x="2151" y="3199"/>
              <a:ext cx="73" cy="233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1" name="Freeform 1200"/>
            <p:cNvSpPr>
              <a:spLocks/>
            </p:cNvSpPr>
            <p:nvPr/>
          </p:nvSpPr>
          <p:spPr bwMode="auto">
            <a:xfrm>
              <a:off x="2222" y="3432"/>
              <a:ext cx="51" cy="19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02" name="Line 1201"/>
            <p:cNvSpPr>
              <a:spLocks noChangeShapeType="1"/>
            </p:cNvSpPr>
            <p:nvPr/>
          </p:nvSpPr>
          <p:spPr bwMode="auto">
            <a:xfrm flipV="1">
              <a:off x="2048" y="3596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3" name="Line 1202"/>
            <p:cNvSpPr>
              <a:spLocks noChangeShapeType="1"/>
            </p:cNvSpPr>
            <p:nvPr/>
          </p:nvSpPr>
          <p:spPr bwMode="auto">
            <a:xfrm>
              <a:off x="2048" y="3596"/>
              <a:ext cx="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4" name="Line 1203"/>
            <p:cNvSpPr>
              <a:spLocks noChangeShapeType="1"/>
            </p:cNvSpPr>
            <p:nvPr/>
          </p:nvSpPr>
          <p:spPr bwMode="auto">
            <a:xfrm>
              <a:off x="2055" y="3596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5" name="Line 1204"/>
            <p:cNvSpPr>
              <a:spLocks noChangeShapeType="1"/>
            </p:cNvSpPr>
            <p:nvPr/>
          </p:nvSpPr>
          <p:spPr bwMode="auto">
            <a:xfrm flipH="1">
              <a:off x="2048" y="3602"/>
              <a:ext cx="7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6" name="Line 1205"/>
            <p:cNvSpPr>
              <a:spLocks noChangeShapeType="1"/>
            </p:cNvSpPr>
            <p:nvPr/>
          </p:nvSpPr>
          <p:spPr bwMode="auto">
            <a:xfrm flipV="1">
              <a:off x="2122" y="3396"/>
              <a:ext cx="2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7" name="Line 1206"/>
            <p:cNvSpPr>
              <a:spLocks noChangeShapeType="1"/>
            </p:cNvSpPr>
            <p:nvPr/>
          </p:nvSpPr>
          <p:spPr bwMode="auto">
            <a:xfrm>
              <a:off x="2122" y="3396"/>
              <a:ext cx="6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8" name="Line 1207"/>
            <p:cNvSpPr>
              <a:spLocks noChangeShapeType="1"/>
            </p:cNvSpPr>
            <p:nvPr/>
          </p:nvSpPr>
          <p:spPr bwMode="auto">
            <a:xfrm>
              <a:off x="2128" y="3396"/>
              <a:ext cx="0" cy="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9" name="Line 1208"/>
            <p:cNvSpPr>
              <a:spLocks noChangeShapeType="1"/>
            </p:cNvSpPr>
            <p:nvPr/>
          </p:nvSpPr>
          <p:spPr bwMode="auto">
            <a:xfrm flipH="1">
              <a:off x="2122" y="3400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0" name="Line 1209"/>
            <p:cNvSpPr>
              <a:spLocks noChangeShapeType="1"/>
            </p:cNvSpPr>
            <p:nvPr/>
          </p:nvSpPr>
          <p:spPr bwMode="auto">
            <a:xfrm flipV="1">
              <a:off x="1955" y="3032"/>
              <a:ext cx="1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1" name="Line 1210"/>
            <p:cNvSpPr>
              <a:spLocks noChangeShapeType="1"/>
            </p:cNvSpPr>
            <p:nvPr/>
          </p:nvSpPr>
          <p:spPr bwMode="auto">
            <a:xfrm>
              <a:off x="1955" y="3032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2" name="Line 1211"/>
            <p:cNvSpPr>
              <a:spLocks noChangeShapeType="1"/>
            </p:cNvSpPr>
            <p:nvPr/>
          </p:nvSpPr>
          <p:spPr bwMode="auto">
            <a:xfrm>
              <a:off x="1961" y="3032"/>
              <a:ext cx="0" cy="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3" name="Line 1212"/>
            <p:cNvSpPr>
              <a:spLocks noChangeShapeType="1"/>
            </p:cNvSpPr>
            <p:nvPr/>
          </p:nvSpPr>
          <p:spPr bwMode="auto">
            <a:xfrm flipH="1">
              <a:off x="1955" y="3037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4" name="Freeform 1213"/>
            <p:cNvSpPr>
              <a:spLocks/>
            </p:cNvSpPr>
            <p:nvPr/>
          </p:nvSpPr>
          <p:spPr bwMode="auto">
            <a:xfrm>
              <a:off x="2404" y="3049"/>
              <a:ext cx="135" cy="392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5" name="Line 1214"/>
            <p:cNvSpPr>
              <a:spLocks noChangeShapeType="1"/>
            </p:cNvSpPr>
            <p:nvPr/>
          </p:nvSpPr>
          <p:spPr bwMode="auto">
            <a:xfrm>
              <a:off x="2537" y="3441"/>
              <a:ext cx="86" cy="49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6" name="Freeform 1215"/>
            <p:cNvSpPr>
              <a:spLocks/>
            </p:cNvSpPr>
            <p:nvPr/>
          </p:nvSpPr>
          <p:spPr bwMode="auto">
            <a:xfrm>
              <a:off x="2663" y="3032"/>
              <a:ext cx="89" cy="323"/>
            </a:xfrm>
            <a:custGeom>
              <a:avLst/>
              <a:gdLst>
                <a:gd name="T0" fmla="*/ 142 w 142"/>
                <a:gd name="T1" fmla="*/ 519 h 519"/>
                <a:gd name="T2" fmla="*/ 131 w 142"/>
                <a:gd name="T3" fmla="*/ 480 h 519"/>
                <a:gd name="T4" fmla="*/ 87 w 142"/>
                <a:gd name="T5" fmla="*/ 442 h 519"/>
                <a:gd name="T6" fmla="*/ 60 w 142"/>
                <a:gd name="T7" fmla="*/ 430 h 519"/>
                <a:gd name="T8" fmla="*/ 60 w 142"/>
                <a:gd name="T9" fmla="*/ 415 h 519"/>
                <a:gd name="T10" fmla="*/ 60 w 142"/>
                <a:gd name="T11" fmla="*/ 403 h 519"/>
                <a:gd name="T12" fmla="*/ 52 w 142"/>
                <a:gd name="T13" fmla="*/ 388 h 519"/>
                <a:gd name="T14" fmla="*/ 50 w 142"/>
                <a:gd name="T15" fmla="*/ 369 h 519"/>
                <a:gd name="T16" fmla="*/ 56 w 142"/>
                <a:gd name="T17" fmla="*/ 348 h 519"/>
                <a:gd name="T18" fmla="*/ 62 w 142"/>
                <a:gd name="T19" fmla="*/ 332 h 519"/>
                <a:gd name="T20" fmla="*/ 58 w 142"/>
                <a:gd name="T21" fmla="*/ 315 h 519"/>
                <a:gd name="T22" fmla="*/ 52 w 142"/>
                <a:gd name="T23" fmla="*/ 309 h 519"/>
                <a:gd name="T24" fmla="*/ 47 w 142"/>
                <a:gd name="T25" fmla="*/ 286 h 519"/>
                <a:gd name="T26" fmla="*/ 48 w 142"/>
                <a:gd name="T27" fmla="*/ 283 h 519"/>
                <a:gd name="T28" fmla="*/ 56 w 142"/>
                <a:gd name="T29" fmla="*/ 277 h 519"/>
                <a:gd name="T30" fmla="*/ 56 w 142"/>
                <a:gd name="T31" fmla="*/ 271 h 519"/>
                <a:gd name="T32" fmla="*/ 52 w 142"/>
                <a:gd name="T33" fmla="*/ 256 h 519"/>
                <a:gd name="T34" fmla="*/ 50 w 142"/>
                <a:gd name="T35" fmla="*/ 248 h 519"/>
                <a:gd name="T36" fmla="*/ 52 w 142"/>
                <a:gd name="T37" fmla="*/ 237 h 519"/>
                <a:gd name="T38" fmla="*/ 56 w 142"/>
                <a:gd name="T39" fmla="*/ 225 h 519"/>
                <a:gd name="T40" fmla="*/ 56 w 142"/>
                <a:gd name="T41" fmla="*/ 213 h 519"/>
                <a:gd name="T42" fmla="*/ 54 w 142"/>
                <a:gd name="T43" fmla="*/ 190 h 519"/>
                <a:gd name="T44" fmla="*/ 52 w 142"/>
                <a:gd name="T45" fmla="*/ 169 h 519"/>
                <a:gd name="T46" fmla="*/ 45 w 142"/>
                <a:gd name="T47" fmla="*/ 160 h 519"/>
                <a:gd name="T48" fmla="*/ 39 w 142"/>
                <a:gd name="T49" fmla="*/ 146 h 519"/>
                <a:gd name="T50" fmla="*/ 31 w 142"/>
                <a:gd name="T51" fmla="*/ 139 h 519"/>
                <a:gd name="T52" fmla="*/ 22 w 142"/>
                <a:gd name="T53" fmla="*/ 129 h 519"/>
                <a:gd name="T54" fmla="*/ 16 w 142"/>
                <a:gd name="T55" fmla="*/ 127 h 519"/>
                <a:gd name="T56" fmla="*/ 2 w 142"/>
                <a:gd name="T57" fmla="*/ 100 h 519"/>
                <a:gd name="T58" fmla="*/ 0 w 142"/>
                <a:gd name="T5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7" name="Freeform 1216"/>
            <p:cNvSpPr>
              <a:spLocks/>
            </p:cNvSpPr>
            <p:nvPr/>
          </p:nvSpPr>
          <p:spPr bwMode="auto">
            <a:xfrm>
              <a:off x="2584" y="3561"/>
              <a:ext cx="79" cy="26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8" name="Line 1217"/>
            <p:cNvSpPr>
              <a:spLocks noChangeShapeType="1"/>
            </p:cNvSpPr>
            <p:nvPr/>
          </p:nvSpPr>
          <p:spPr bwMode="auto">
            <a:xfrm flipH="1" flipV="1">
              <a:off x="2663" y="3561"/>
              <a:ext cx="40" cy="2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9" name="Freeform 1218"/>
            <p:cNvSpPr>
              <a:spLocks/>
            </p:cNvSpPr>
            <p:nvPr/>
          </p:nvSpPr>
          <p:spPr bwMode="auto">
            <a:xfrm>
              <a:off x="2609" y="3490"/>
              <a:ext cx="54" cy="71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0" name="Line 1219"/>
            <p:cNvSpPr>
              <a:spLocks noChangeShapeType="1"/>
            </p:cNvSpPr>
            <p:nvPr/>
          </p:nvSpPr>
          <p:spPr bwMode="auto">
            <a:xfrm flipV="1">
              <a:off x="2691" y="3361"/>
              <a:ext cx="38" cy="2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1" name="Line 1220"/>
            <p:cNvSpPr>
              <a:spLocks noChangeShapeType="1"/>
            </p:cNvSpPr>
            <p:nvPr/>
          </p:nvSpPr>
          <p:spPr bwMode="auto">
            <a:xfrm flipV="1">
              <a:off x="2623" y="3385"/>
              <a:ext cx="68" cy="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2" name="Line 1221"/>
            <p:cNvSpPr>
              <a:spLocks noChangeShapeType="1"/>
            </p:cNvSpPr>
            <p:nvPr/>
          </p:nvSpPr>
          <p:spPr bwMode="auto">
            <a:xfrm flipH="1" flipV="1">
              <a:off x="2623" y="3422"/>
              <a:ext cx="28" cy="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3" name="Line 1222"/>
            <p:cNvSpPr>
              <a:spLocks noChangeShapeType="1"/>
            </p:cNvSpPr>
            <p:nvPr/>
          </p:nvSpPr>
          <p:spPr bwMode="auto">
            <a:xfrm flipV="1">
              <a:off x="2623" y="3472"/>
              <a:ext cx="28" cy="1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4" name="Freeform 1223"/>
            <p:cNvSpPr>
              <a:spLocks/>
            </p:cNvSpPr>
            <p:nvPr/>
          </p:nvSpPr>
          <p:spPr bwMode="auto">
            <a:xfrm>
              <a:off x="2470" y="3585"/>
              <a:ext cx="76" cy="24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5" name="Freeform 1224"/>
            <p:cNvSpPr>
              <a:spLocks/>
            </p:cNvSpPr>
            <p:nvPr/>
          </p:nvSpPr>
          <p:spPr bwMode="auto">
            <a:xfrm>
              <a:off x="2402" y="3441"/>
              <a:ext cx="135" cy="7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6" name="Freeform 1225"/>
            <p:cNvSpPr>
              <a:spLocks/>
            </p:cNvSpPr>
            <p:nvPr/>
          </p:nvSpPr>
          <p:spPr bwMode="auto">
            <a:xfrm>
              <a:off x="2393" y="3516"/>
              <a:ext cx="23" cy="17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7" name="Line 1226"/>
            <p:cNvSpPr>
              <a:spLocks noChangeShapeType="1"/>
            </p:cNvSpPr>
            <p:nvPr/>
          </p:nvSpPr>
          <p:spPr bwMode="auto">
            <a:xfrm flipV="1">
              <a:off x="2393" y="3615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8" name="Line 1227"/>
            <p:cNvSpPr>
              <a:spLocks noChangeShapeType="1"/>
            </p:cNvSpPr>
            <p:nvPr/>
          </p:nvSpPr>
          <p:spPr bwMode="auto">
            <a:xfrm>
              <a:off x="2393" y="3615"/>
              <a:ext cx="3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9" name="Line 1228"/>
            <p:cNvSpPr>
              <a:spLocks noChangeShapeType="1"/>
            </p:cNvSpPr>
            <p:nvPr/>
          </p:nvSpPr>
          <p:spPr bwMode="auto">
            <a:xfrm>
              <a:off x="2396" y="3615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0" name="Line 1229"/>
            <p:cNvSpPr>
              <a:spLocks noChangeShapeType="1"/>
            </p:cNvSpPr>
            <p:nvPr/>
          </p:nvSpPr>
          <p:spPr bwMode="auto">
            <a:xfrm flipH="1">
              <a:off x="2393" y="3621"/>
              <a:ext cx="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1" name="Line 1230"/>
            <p:cNvSpPr>
              <a:spLocks noChangeShapeType="1"/>
            </p:cNvSpPr>
            <p:nvPr/>
          </p:nvSpPr>
          <p:spPr bwMode="auto">
            <a:xfrm>
              <a:off x="2416" y="3533"/>
              <a:ext cx="36" cy="1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2" name="Freeform 1231"/>
            <p:cNvSpPr>
              <a:spLocks/>
            </p:cNvSpPr>
            <p:nvPr/>
          </p:nvSpPr>
          <p:spPr bwMode="auto">
            <a:xfrm>
              <a:off x="2416" y="3533"/>
              <a:ext cx="60" cy="76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3" name="Line 1232"/>
            <p:cNvSpPr>
              <a:spLocks noChangeShapeType="1"/>
            </p:cNvSpPr>
            <p:nvPr/>
          </p:nvSpPr>
          <p:spPr bwMode="auto">
            <a:xfrm flipV="1">
              <a:off x="2546" y="3587"/>
              <a:ext cx="38" cy="1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4" name="Line 1233"/>
            <p:cNvSpPr>
              <a:spLocks noChangeShapeType="1"/>
            </p:cNvSpPr>
            <p:nvPr/>
          </p:nvSpPr>
          <p:spPr bwMode="auto">
            <a:xfrm flipV="1">
              <a:off x="2488" y="3611"/>
              <a:ext cx="1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5" name="Line 1234"/>
            <p:cNvSpPr>
              <a:spLocks noChangeShapeType="1"/>
            </p:cNvSpPr>
            <p:nvPr/>
          </p:nvSpPr>
          <p:spPr bwMode="auto">
            <a:xfrm>
              <a:off x="2488" y="3611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6" name="Line 1235"/>
            <p:cNvSpPr>
              <a:spLocks noChangeShapeType="1"/>
            </p:cNvSpPr>
            <p:nvPr/>
          </p:nvSpPr>
          <p:spPr bwMode="auto">
            <a:xfrm>
              <a:off x="2493" y="3611"/>
              <a:ext cx="2" cy="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7" name="Line 1236"/>
            <p:cNvSpPr>
              <a:spLocks noChangeShapeType="1"/>
            </p:cNvSpPr>
            <p:nvPr/>
          </p:nvSpPr>
          <p:spPr bwMode="auto">
            <a:xfrm flipH="1">
              <a:off x="2488" y="3618"/>
              <a:ext cx="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8" name="Line 1237"/>
            <p:cNvSpPr>
              <a:spLocks noChangeShapeType="1"/>
            </p:cNvSpPr>
            <p:nvPr/>
          </p:nvSpPr>
          <p:spPr bwMode="auto">
            <a:xfrm flipV="1">
              <a:off x="2490" y="3587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9" name="Line 1238"/>
            <p:cNvSpPr>
              <a:spLocks noChangeShapeType="1"/>
            </p:cNvSpPr>
            <p:nvPr/>
          </p:nvSpPr>
          <p:spPr bwMode="auto">
            <a:xfrm>
              <a:off x="2490" y="3587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0" name="Line 1239"/>
            <p:cNvSpPr>
              <a:spLocks noChangeShapeType="1"/>
            </p:cNvSpPr>
            <p:nvPr/>
          </p:nvSpPr>
          <p:spPr bwMode="auto">
            <a:xfrm>
              <a:off x="2496" y="3587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1" name="Line 1240"/>
            <p:cNvSpPr>
              <a:spLocks noChangeShapeType="1"/>
            </p:cNvSpPr>
            <p:nvPr/>
          </p:nvSpPr>
          <p:spPr bwMode="auto">
            <a:xfrm flipH="1">
              <a:off x="2490" y="3593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2" name="Line 1241"/>
            <p:cNvSpPr>
              <a:spLocks noChangeShapeType="1"/>
            </p:cNvSpPr>
            <p:nvPr/>
          </p:nvSpPr>
          <p:spPr bwMode="auto">
            <a:xfrm flipV="1">
              <a:off x="2559" y="3310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3" name="Line 1242"/>
            <p:cNvSpPr>
              <a:spLocks noChangeShapeType="1"/>
            </p:cNvSpPr>
            <p:nvPr/>
          </p:nvSpPr>
          <p:spPr bwMode="auto">
            <a:xfrm>
              <a:off x="2559" y="3310"/>
              <a:ext cx="5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4" name="Line 1243"/>
            <p:cNvSpPr>
              <a:spLocks noChangeShapeType="1"/>
            </p:cNvSpPr>
            <p:nvPr/>
          </p:nvSpPr>
          <p:spPr bwMode="auto">
            <a:xfrm>
              <a:off x="2564" y="3310"/>
              <a:ext cx="2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5" name="Line 1244"/>
            <p:cNvSpPr>
              <a:spLocks noChangeShapeType="1"/>
            </p:cNvSpPr>
            <p:nvPr/>
          </p:nvSpPr>
          <p:spPr bwMode="auto">
            <a:xfrm flipH="1">
              <a:off x="2559" y="3316"/>
              <a:ext cx="5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6" name="Line 1245"/>
            <p:cNvSpPr>
              <a:spLocks noChangeShapeType="1"/>
            </p:cNvSpPr>
            <p:nvPr/>
          </p:nvSpPr>
          <p:spPr bwMode="auto">
            <a:xfrm flipV="1">
              <a:off x="2706" y="3541"/>
              <a:ext cx="1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7" name="Line 1246"/>
            <p:cNvSpPr>
              <a:spLocks noChangeShapeType="1"/>
            </p:cNvSpPr>
            <p:nvPr/>
          </p:nvSpPr>
          <p:spPr bwMode="auto">
            <a:xfrm>
              <a:off x="2706" y="3541"/>
              <a:ext cx="6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8" name="Line 1247"/>
            <p:cNvSpPr>
              <a:spLocks noChangeShapeType="1"/>
            </p:cNvSpPr>
            <p:nvPr/>
          </p:nvSpPr>
          <p:spPr bwMode="auto">
            <a:xfrm>
              <a:off x="2712" y="3541"/>
              <a:ext cx="0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9" name="Line 1248"/>
            <p:cNvSpPr>
              <a:spLocks noChangeShapeType="1"/>
            </p:cNvSpPr>
            <p:nvPr/>
          </p:nvSpPr>
          <p:spPr bwMode="auto">
            <a:xfrm flipH="1">
              <a:off x="2706" y="3547"/>
              <a:ext cx="6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0" name="Freeform 1249"/>
            <p:cNvSpPr>
              <a:spLocks/>
            </p:cNvSpPr>
            <p:nvPr/>
          </p:nvSpPr>
          <p:spPr bwMode="auto">
            <a:xfrm>
              <a:off x="1119" y="2105"/>
              <a:ext cx="155" cy="303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1" name="Freeform 1250"/>
            <p:cNvSpPr>
              <a:spLocks/>
            </p:cNvSpPr>
            <p:nvPr/>
          </p:nvSpPr>
          <p:spPr bwMode="auto">
            <a:xfrm>
              <a:off x="712" y="1390"/>
              <a:ext cx="487" cy="626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2" name="Freeform 1251"/>
            <p:cNvSpPr>
              <a:spLocks/>
            </p:cNvSpPr>
            <p:nvPr/>
          </p:nvSpPr>
          <p:spPr bwMode="auto">
            <a:xfrm>
              <a:off x="712" y="1390"/>
              <a:ext cx="487" cy="626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3" name="Freeform 1252"/>
            <p:cNvSpPr>
              <a:spLocks/>
            </p:cNvSpPr>
            <p:nvPr/>
          </p:nvSpPr>
          <p:spPr bwMode="auto">
            <a:xfrm>
              <a:off x="658" y="1849"/>
              <a:ext cx="429" cy="400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4" name="Freeform 1253"/>
            <p:cNvSpPr>
              <a:spLocks/>
            </p:cNvSpPr>
            <p:nvPr/>
          </p:nvSpPr>
          <p:spPr bwMode="auto">
            <a:xfrm>
              <a:off x="658" y="1849"/>
              <a:ext cx="429" cy="400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5" name="Freeform 1254"/>
            <p:cNvSpPr>
              <a:spLocks/>
            </p:cNvSpPr>
            <p:nvPr/>
          </p:nvSpPr>
          <p:spPr bwMode="auto">
            <a:xfrm>
              <a:off x="1033" y="1674"/>
              <a:ext cx="258" cy="367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6" name="Freeform 1255"/>
            <p:cNvSpPr>
              <a:spLocks/>
            </p:cNvSpPr>
            <p:nvPr/>
          </p:nvSpPr>
          <p:spPr bwMode="auto">
            <a:xfrm>
              <a:off x="1033" y="1674"/>
              <a:ext cx="258" cy="367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7" name="Freeform 1256"/>
            <p:cNvSpPr>
              <a:spLocks/>
            </p:cNvSpPr>
            <p:nvPr/>
          </p:nvSpPr>
          <p:spPr bwMode="auto">
            <a:xfrm>
              <a:off x="1063" y="2031"/>
              <a:ext cx="120" cy="8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8" name="Freeform 1257"/>
            <p:cNvSpPr>
              <a:spLocks/>
            </p:cNvSpPr>
            <p:nvPr/>
          </p:nvSpPr>
          <p:spPr bwMode="auto">
            <a:xfrm>
              <a:off x="1063" y="2031"/>
              <a:ext cx="120" cy="8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59" name="Freeform 1258"/>
            <p:cNvSpPr>
              <a:spLocks/>
            </p:cNvSpPr>
            <p:nvPr/>
          </p:nvSpPr>
          <p:spPr bwMode="auto">
            <a:xfrm>
              <a:off x="1119" y="1956"/>
              <a:ext cx="205" cy="460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60" name="Freeform 1259"/>
            <p:cNvSpPr>
              <a:spLocks/>
            </p:cNvSpPr>
            <p:nvPr/>
          </p:nvSpPr>
          <p:spPr bwMode="auto">
            <a:xfrm>
              <a:off x="1119" y="1956"/>
              <a:ext cx="205" cy="460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1" name="Freeform 1260"/>
            <p:cNvSpPr>
              <a:spLocks/>
            </p:cNvSpPr>
            <p:nvPr/>
          </p:nvSpPr>
          <p:spPr bwMode="auto">
            <a:xfrm>
              <a:off x="1219" y="2390"/>
              <a:ext cx="518" cy="568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62" name="Freeform 1261"/>
            <p:cNvSpPr>
              <a:spLocks/>
            </p:cNvSpPr>
            <p:nvPr/>
          </p:nvSpPr>
          <p:spPr bwMode="auto">
            <a:xfrm>
              <a:off x="1219" y="2390"/>
              <a:ext cx="518" cy="568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63" name="Freeform 1262"/>
            <p:cNvSpPr>
              <a:spLocks/>
            </p:cNvSpPr>
            <p:nvPr/>
          </p:nvSpPr>
          <p:spPr bwMode="auto">
            <a:xfrm>
              <a:off x="1097" y="2613"/>
              <a:ext cx="168" cy="177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64" name="Freeform 1263"/>
            <p:cNvSpPr>
              <a:spLocks/>
            </p:cNvSpPr>
            <p:nvPr/>
          </p:nvSpPr>
          <p:spPr bwMode="auto">
            <a:xfrm>
              <a:off x="1043" y="2694"/>
              <a:ext cx="54" cy="96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65" name="Freeform 1264"/>
            <p:cNvSpPr>
              <a:spLocks/>
            </p:cNvSpPr>
            <p:nvPr/>
          </p:nvSpPr>
          <p:spPr bwMode="auto">
            <a:xfrm>
              <a:off x="1008" y="2587"/>
              <a:ext cx="49" cy="107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6" name="Freeform 1265"/>
            <p:cNvSpPr>
              <a:spLocks/>
            </p:cNvSpPr>
            <p:nvPr/>
          </p:nvSpPr>
          <p:spPr bwMode="auto">
            <a:xfrm>
              <a:off x="935" y="2249"/>
              <a:ext cx="110" cy="338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7" name="Freeform 1266"/>
            <p:cNvSpPr>
              <a:spLocks/>
            </p:cNvSpPr>
            <p:nvPr/>
          </p:nvSpPr>
          <p:spPr bwMode="auto">
            <a:xfrm>
              <a:off x="938" y="2114"/>
              <a:ext cx="149" cy="135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8" name="Freeform 1267"/>
            <p:cNvSpPr>
              <a:spLocks/>
            </p:cNvSpPr>
            <p:nvPr/>
          </p:nvSpPr>
          <p:spPr bwMode="auto">
            <a:xfrm>
              <a:off x="1063" y="2105"/>
              <a:ext cx="74" cy="9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9" name="Freeform 1268"/>
            <p:cNvSpPr>
              <a:spLocks/>
            </p:cNvSpPr>
            <p:nvPr/>
          </p:nvSpPr>
          <p:spPr bwMode="auto">
            <a:xfrm>
              <a:off x="1265" y="2408"/>
              <a:ext cx="71" cy="25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0" name="Freeform 1269"/>
            <p:cNvSpPr>
              <a:spLocks/>
            </p:cNvSpPr>
            <p:nvPr/>
          </p:nvSpPr>
          <p:spPr bwMode="auto">
            <a:xfrm>
              <a:off x="1119" y="2105"/>
              <a:ext cx="155" cy="303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71" name="Freeform 1270"/>
            <p:cNvSpPr>
              <a:spLocks/>
            </p:cNvSpPr>
            <p:nvPr/>
          </p:nvSpPr>
          <p:spPr bwMode="auto">
            <a:xfrm>
              <a:off x="935" y="2105"/>
              <a:ext cx="401" cy="685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2AE87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2" name="Freeform 1271"/>
            <p:cNvSpPr>
              <a:spLocks/>
            </p:cNvSpPr>
            <p:nvPr/>
          </p:nvSpPr>
          <p:spPr bwMode="auto">
            <a:xfrm>
              <a:off x="935" y="2105"/>
              <a:ext cx="401" cy="685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3" name="Freeform 1272"/>
            <p:cNvSpPr>
              <a:spLocks/>
            </p:cNvSpPr>
            <p:nvPr/>
          </p:nvSpPr>
          <p:spPr bwMode="auto">
            <a:xfrm>
              <a:off x="605" y="2136"/>
              <a:ext cx="440" cy="485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4" name="Freeform 1273"/>
            <p:cNvSpPr>
              <a:spLocks/>
            </p:cNvSpPr>
            <p:nvPr/>
          </p:nvSpPr>
          <p:spPr bwMode="auto">
            <a:xfrm>
              <a:off x="605" y="2136"/>
              <a:ext cx="440" cy="485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75" name="Freeform 1274"/>
            <p:cNvSpPr>
              <a:spLocks/>
            </p:cNvSpPr>
            <p:nvPr/>
          </p:nvSpPr>
          <p:spPr bwMode="auto">
            <a:xfrm>
              <a:off x="2402" y="3646"/>
              <a:ext cx="48" cy="96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6" name="Freeform 1275"/>
            <p:cNvSpPr>
              <a:spLocks/>
            </p:cNvSpPr>
            <p:nvPr/>
          </p:nvSpPr>
          <p:spPr bwMode="auto">
            <a:xfrm>
              <a:off x="2402" y="3646"/>
              <a:ext cx="48" cy="96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7" name="Freeform 1276"/>
            <p:cNvSpPr>
              <a:spLocks/>
            </p:cNvSpPr>
            <p:nvPr/>
          </p:nvSpPr>
          <p:spPr bwMode="auto">
            <a:xfrm>
              <a:off x="2466" y="3585"/>
              <a:ext cx="83" cy="57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8" name="Freeform 1277"/>
            <p:cNvSpPr>
              <a:spLocks/>
            </p:cNvSpPr>
            <p:nvPr/>
          </p:nvSpPr>
          <p:spPr bwMode="auto">
            <a:xfrm>
              <a:off x="2466" y="3585"/>
              <a:ext cx="83" cy="57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79" name="Freeform 1278"/>
            <p:cNvSpPr>
              <a:spLocks/>
            </p:cNvSpPr>
            <p:nvPr/>
          </p:nvSpPr>
          <p:spPr bwMode="auto">
            <a:xfrm>
              <a:off x="2435" y="3657"/>
              <a:ext cx="106" cy="83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0" name="Freeform 1279"/>
            <p:cNvSpPr>
              <a:spLocks/>
            </p:cNvSpPr>
            <p:nvPr/>
          </p:nvSpPr>
          <p:spPr bwMode="auto">
            <a:xfrm>
              <a:off x="2435" y="3657"/>
              <a:ext cx="106" cy="83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1" name="Freeform 1280"/>
            <p:cNvSpPr>
              <a:spLocks/>
            </p:cNvSpPr>
            <p:nvPr/>
          </p:nvSpPr>
          <p:spPr bwMode="auto">
            <a:xfrm>
              <a:off x="2393" y="3533"/>
              <a:ext cx="128" cy="131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2" name="Freeform 1281"/>
            <p:cNvSpPr>
              <a:spLocks/>
            </p:cNvSpPr>
            <p:nvPr/>
          </p:nvSpPr>
          <p:spPr bwMode="auto">
            <a:xfrm>
              <a:off x="2393" y="3533"/>
              <a:ext cx="128" cy="131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3" name="Freeform 1282"/>
            <p:cNvSpPr>
              <a:spLocks/>
            </p:cNvSpPr>
            <p:nvPr/>
          </p:nvSpPr>
          <p:spPr bwMode="auto">
            <a:xfrm>
              <a:off x="2486" y="3587"/>
              <a:ext cx="174" cy="158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4" name="Freeform 1283"/>
            <p:cNvSpPr>
              <a:spLocks/>
            </p:cNvSpPr>
            <p:nvPr/>
          </p:nvSpPr>
          <p:spPr bwMode="auto">
            <a:xfrm>
              <a:off x="2486" y="3587"/>
              <a:ext cx="174" cy="158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5" name="Freeform 1284"/>
            <p:cNvSpPr>
              <a:spLocks/>
            </p:cNvSpPr>
            <p:nvPr/>
          </p:nvSpPr>
          <p:spPr bwMode="auto">
            <a:xfrm>
              <a:off x="2584" y="3561"/>
              <a:ext cx="156" cy="134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6" name="Freeform 1285"/>
            <p:cNvSpPr>
              <a:spLocks/>
            </p:cNvSpPr>
            <p:nvPr/>
          </p:nvSpPr>
          <p:spPr bwMode="auto">
            <a:xfrm>
              <a:off x="2584" y="3561"/>
              <a:ext cx="156" cy="134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7" name="Freeform 1286"/>
            <p:cNvSpPr>
              <a:spLocks/>
            </p:cNvSpPr>
            <p:nvPr/>
          </p:nvSpPr>
          <p:spPr bwMode="auto">
            <a:xfrm>
              <a:off x="2393" y="3441"/>
              <a:ext cx="270" cy="168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8" name="Freeform 1287"/>
            <p:cNvSpPr>
              <a:spLocks/>
            </p:cNvSpPr>
            <p:nvPr/>
          </p:nvSpPr>
          <p:spPr bwMode="auto">
            <a:xfrm>
              <a:off x="2393" y="3441"/>
              <a:ext cx="270" cy="168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89" name="Freeform 1288"/>
            <p:cNvSpPr>
              <a:spLocks/>
            </p:cNvSpPr>
            <p:nvPr/>
          </p:nvSpPr>
          <p:spPr bwMode="auto">
            <a:xfrm>
              <a:off x="2604" y="3679"/>
              <a:ext cx="179" cy="301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0" name="Freeform 1289"/>
            <p:cNvSpPr>
              <a:spLocks/>
            </p:cNvSpPr>
            <p:nvPr/>
          </p:nvSpPr>
          <p:spPr bwMode="auto">
            <a:xfrm>
              <a:off x="2604" y="3679"/>
              <a:ext cx="179" cy="301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1" name="Freeform 1290"/>
            <p:cNvSpPr>
              <a:spLocks/>
            </p:cNvSpPr>
            <p:nvPr/>
          </p:nvSpPr>
          <p:spPr bwMode="auto">
            <a:xfrm>
              <a:off x="2543" y="3712"/>
              <a:ext cx="117" cy="131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2" name="Freeform 1291"/>
            <p:cNvSpPr>
              <a:spLocks/>
            </p:cNvSpPr>
            <p:nvPr/>
          </p:nvSpPr>
          <p:spPr bwMode="auto">
            <a:xfrm>
              <a:off x="2543" y="3712"/>
              <a:ext cx="117" cy="131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3" name="Freeform 1292"/>
            <p:cNvSpPr>
              <a:spLocks/>
            </p:cNvSpPr>
            <p:nvPr/>
          </p:nvSpPr>
          <p:spPr bwMode="auto">
            <a:xfrm>
              <a:off x="2445" y="3707"/>
              <a:ext cx="132" cy="125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4" name="Freeform 1293"/>
            <p:cNvSpPr>
              <a:spLocks/>
            </p:cNvSpPr>
            <p:nvPr/>
          </p:nvSpPr>
          <p:spPr bwMode="auto">
            <a:xfrm>
              <a:off x="2445" y="3707"/>
              <a:ext cx="132" cy="125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5" name="Freeform 1294"/>
            <p:cNvSpPr>
              <a:spLocks/>
            </p:cNvSpPr>
            <p:nvPr/>
          </p:nvSpPr>
          <p:spPr bwMode="auto">
            <a:xfrm>
              <a:off x="2486" y="3793"/>
              <a:ext cx="103" cy="88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6" name="Freeform 1295"/>
            <p:cNvSpPr>
              <a:spLocks/>
            </p:cNvSpPr>
            <p:nvPr/>
          </p:nvSpPr>
          <p:spPr bwMode="auto">
            <a:xfrm>
              <a:off x="2486" y="3793"/>
              <a:ext cx="103" cy="88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7" name="Freeform 1296"/>
            <p:cNvSpPr>
              <a:spLocks/>
            </p:cNvSpPr>
            <p:nvPr/>
          </p:nvSpPr>
          <p:spPr bwMode="auto">
            <a:xfrm>
              <a:off x="2314" y="3670"/>
              <a:ext cx="194" cy="173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8" name="Freeform 1297"/>
            <p:cNvSpPr>
              <a:spLocks/>
            </p:cNvSpPr>
            <p:nvPr/>
          </p:nvSpPr>
          <p:spPr bwMode="auto">
            <a:xfrm>
              <a:off x="2305" y="3700"/>
              <a:ext cx="193" cy="172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99" name="Freeform 1298"/>
            <p:cNvSpPr>
              <a:spLocks/>
            </p:cNvSpPr>
            <p:nvPr/>
          </p:nvSpPr>
          <p:spPr bwMode="auto">
            <a:xfrm>
              <a:off x="2445" y="3825"/>
              <a:ext cx="278" cy="154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0" name="Freeform 1299"/>
            <p:cNvSpPr>
              <a:spLocks/>
            </p:cNvSpPr>
            <p:nvPr/>
          </p:nvSpPr>
          <p:spPr bwMode="auto">
            <a:xfrm>
              <a:off x="2445" y="3825"/>
              <a:ext cx="278" cy="154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1" name="Freeform 1300"/>
            <p:cNvSpPr>
              <a:spLocks/>
            </p:cNvSpPr>
            <p:nvPr/>
          </p:nvSpPr>
          <p:spPr bwMode="auto">
            <a:xfrm>
              <a:off x="2222" y="3407"/>
              <a:ext cx="194" cy="330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2" name="Freeform 1301"/>
            <p:cNvSpPr>
              <a:spLocks/>
            </p:cNvSpPr>
            <p:nvPr/>
          </p:nvSpPr>
          <p:spPr bwMode="auto">
            <a:xfrm>
              <a:off x="2222" y="3407"/>
              <a:ext cx="194" cy="330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3" name="Freeform 1302"/>
            <p:cNvSpPr>
              <a:spLocks/>
            </p:cNvSpPr>
            <p:nvPr/>
          </p:nvSpPr>
          <p:spPr bwMode="auto">
            <a:xfrm>
              <a:off x="2151" y="3018"/>
              <a:ext cx="388" cy="500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4" name="Freeform 1303"/>
            <p:cNvSpPr>
              <a:spLocks/>
            </p:cNvSpPr>
            <p:nvPr/>
          </p:nvSpPr>
          <p:spPr bwMode="auto">
            <a:xfrm>
              <a:off x="2151" y="3018"/>
              <a:ext cx="388" cy="500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5" name="Freeform 1304"/>
            <p:cNvSpPr>
              <a:spLocks/>
            </p:cNvSpPr>
            <p:nvPr/>
          </p:nvSpPr>
          <p:spPr bwMode="auto">
            <a:xfrm>
              <a:off x="2404" y="3031"/>
              <a:ext cx="348" cy="459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6" name="Freeform 1305"/>
            <p:cNvSpPr>
              <a:spLocks/>
            </p:cNvSpPr>
            <p:nvPr/>
          </p:nvSpPr>
          <p:spPr bwMode="auto">
            <a:xfrm>
              <a:off x="2404" y="3031"/>
              <a:ext cx="348" cy="459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7" name="Freeform 1306"/>
            <p:cNvSpPr>
              <a:spLocks/>
            </p:cNvSpPr>
            <p:nvPr/>
          </p:nvSpPr>
          <p:spPr bwMode="auto">
            <a:xfrm>
              <a:off x="2663" y="3032"/>
              <a:ext cx="214" cy="329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8" name="Freeform 1307"/>
            <p:cNvSpPr>
              <a:spLocks/>
            </p:cNvSpPr>
            <p:nvPr/>
          </p:nvSpPr>
          <p:spPr bwMode="auto">
            <a:xfrm>
              <a:off x="2663" y="3032"/>
              <a:ext cx="214" cy="330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9" name="Freeform 1308"/>
            <p:cNvSpPr>
              <a:spLocks/>
            </p:cNvSpPr>
            <p:nvPr/>
          </p:nvSpPr>
          <p:spPr bwMode="auto">
            <a:xfrm>
              <a:off x="2609" y="3356"/>
              <a:ext cx="208" cy="227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0" name="Freeform 1309"/>
            <p:cNvSpPr>
              <a:spLocks/>
            </p:cNvSpPr>
            <p:nvPr/>
          </p:nvSpPr>
          <p:spPr bwMode="auto">
            <a:xfrm>
              <a:off x="2609" y="3356"/>
              <a:ext cx="208" cy="227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1" name="Freeform 1310"/>
            <p:cNvSpPr>
              <a:spLocks/>
            </p:cNvSpPr>
            <p:nvPr/>
          </p:nvSpPr>
          <p:spPr bwMode="auto">
            <a:xfrm>
              <a:off x="1988" y="2765"/>
              <a:ext cx="263" cy="435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2" name="Freeform 1311"/>
            <p:cNvSpPr>
              <a:spLocks/>
            </p:cNvSpPr>
            <p:nvPr/>
          </p:nvSpPr>
          <p:spPr bwMode="auto">
            <a:xfrm>
              <a:off x="1988" y="2765"/>
              <a:ext cx="263" cy="435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3" name="Freeform 1312"/>
            <p:cNvSpPr>
              <a:spLocks/>
            </p:cNvSpPr>
            <p:nvPr/>
          </p:nvSpPr>
          <p:spPr bwMode="auto">
            <a:xfrm>
              <a:off x="2030" y="3150"/>
              <a:ext cx="243" cy="481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4" name="Freeform 1313"/>
            <p:cNvSpPr>
              <a:spLocks/>
            </p:cNvSpPr>
            <p:nvPr/>
          </p:nvSpPr>
          <p:spPr bwMode="auto">
            <a:xfrm>
              <a:off x="2030" y="3150"/>
              <a:ext cx="243" cy="481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5" name="Freeform 1314"/>
            <p:cNvSpPr>
              <a:spLocks/>
            </p:cNvSpPr>
            <p:nvPr/>
          </p:nvSpPr>
          <p:spPr bwMode="auto">
            <a:xfrm>
              <a:off x="1992" y="3551"/>
              <a:ext cx="228" cy="228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6" name="Freeform 1315"/>
            <p:cNvSpPr>
              <a:spLocks/>
            </p:cNvSpPr>
            <p:nvPr/>
          </p:nvSpPr>
          <p:spPr bwMode="auto">
            <a:xfrm>
              <a:off x="1992" y="3551"/>
              <a:ext cx="228" cy="228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7" name="Freeform 1316"/>
            <p:cNvSpPr>
              <a:spLocks/>
            </p:cNvSpPr>
            <p:nvPr/>
          </p:nvSpPr>
          <p:spPr bwMode="auto">
            <a:xfrm>
              <a:off x="1835" y="3513"/>
              <a:ext cx="222" cy="266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8" name="Freeform 1317"/>
            <p:cNvSpPr>
              <a:spLocks/>
            </p:cNvSpPr>
            <p:nvPr/>
          </p:nvSpPr>
          <p:spPr bwMode="auto">
            <a:xfrm>
              <a:off x="1835" y="3513"/>
              <a:ext cx="222" cy="266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9" name="Freeform 1318"/>
            <p:cNvSpPr>
              <a:spLocks/>
            </p:cNvSpPr>
            <p:nvPr/>
          </p:nvSpPr>
          <p:spPr bwMode="auto">
            <a:xfrm>
              <a:off x="1619" y="3583"/>
              <a:ext cx="252" cy="196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" name="Freeform 1319"/>
            <p:cNvSpPr>
              <a:spLocks/>
            </p:cNvSpPr>
            <p:nvPr/>
          </p:nvSpPr>
          <p:spPr bwMode="auto">
            <a:xfrm>
              <a:off x="1619" y="3583"/>
              <a:ext cx="252" cy="196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1" name="Freeform 1320"/>
            <p:cNvSpPr>
              <a:spLocks/>
            </p:cNvSpPr>
            <p:nvPr/>
          </p:nvSpPr>
          <p:spPr bwMode="auto">
            <a:xfrm>
              <a:off x="1393" y="3088"/>
              <a:ext cx="524" cy="59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2" name="Freeform 1321"/>
            <p:cNvSpPr>
              <a:spLocks/>
            </p:cNvSpPr>
            <p:nvPr/>
          </p:nvSpPr>
          <p:spPr bwMode="auto">
            <a:xfrm>
              <a:off x="1393" y="3088"/>
              <a:ext cx="524" cy="59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3" name="Freeform 1322"/>
            <p:cNvSpPr>
              <a:spLocks/>
            </p:cNvSpPr>
            <p:nvPr/>
          </p:nvSpPr>
          <p:spPr bwMode="auto">
            <a:xfrm>
              <a:off x="1658" y="2756"/>
              <a:ext cx="457" cy="499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4" name="Freeform 1323"/>
            <p:cNvSpPr>
              <a:spLocks/>
            </p:cNvSpPr>
            <p:nvPr/>
          </p:nvSpPr>
          <p:spPr bwMode="auto">
            <a:xfrm>
              <a:off x="1658" y="2756"/>
              <a:ext cx="457" cy="499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5" name="Freeform 1324"/>
            <p:cNvSpPr>
              <a:spLocks/>
            </p:cNvSpPr>
            <p:nvPr/>
          </p:nvSpPr>
          <p:spPr bwMode="auto">
            <a:xfrm>
              <a:off x="2051" y="3166"/>
              <a:ext cx="39" cy="216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6" name="Freeform 1325"/>
            <p:cNvSpPr>
              <a:spLocks/>
            </p:cNvSpPr>
            <p:nvPr/>
          </p:nvSpPr>
          <p:spPr bwMode="auto">
            <a:xfrm>
              <a:off x="1901" y="3159"/>
              <a:ext cx="151" cy="96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7" name="Line 1326"/>
            <p:cNvSpPr>
              <a:spLocks noChangeShapeType="1"/>
            </p:cNvSpPr>
            <p:nvPr/>
          </p:nvSpPr>
          <p:spPr bwMode="auto">
            <a:xfrm flipV="1">
              <a:off x="2052" y="3382"/>
              <a:ext cx="30" cy="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8" name="Freeform 1327"/>
            <p:cNvSpPr>
              <a:spLocks/>
            </p:cNvSpPr>
            <p:nvPr/>
          </p:nvSpPr>
          <p:spPr bwMode="auto">
            <a:xfrm>
              <a:off x="1901" y="3255"/>
              <a:ext cx="151" cy="130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9" name="Freeform 1328"/>
            <p:cNvSpPr>
              <a:spLocks/>
            </p:cNvSpPr>
            <p:nvPr/>
          </p:nvSpPr>
          <p:spPr bwMode="auto">
            <a:xfrm>
              <a:off x="1901" y="3159"/>
              <a:ext cx="189" cy="226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" name="Freeform 1329"/>
            <p:cNvSpPr>
              <a:spLocks/>
            </p:cNvSpPr>
            <p:nvPr/>
          </p:nvSpPr>
          <p:spPr bwMode="auto">
            <a:xfrm>
              <a:off x="1901" y="3159"/>
              <a:ext cx="189" cy="226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1" name="Freeform 1330"/>
            <p:cNvSpPr>
              <a:spLocks/>
            </p:cNvSpPr>
            <p:nvPr/>
          </p:nvSpPr>
          <p:spPr bwMode="auto">
            <a:xfrm>
              <a:off x="1826" y="3255"/>
              <a:ext cx="226" cy="144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2" name="Freeform 1331"/>
            <p:cNvSpPr>
              <a:spLocks/>
            </p:cNvSpPr>
            <p:nvPr/>
          </p:nvSpPr>
          <p:spPr bwMode="auto">
            <a:xfrm>
              <a:off x="1826" y="3255"/>
              <a:ext cx="226" cy="144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3" name="Freeform 1332"/>
            <p:cNvSpPr>
              <a:spLocks/>
            </p:cNvSpPr>
            <p:nvPr/>
          </p:nvSpPr>
          <p:spPr bwMode="auto">
            <a:xfrm>
              <a:off x="1837" y="3370"/>
              <a:ext cx="253" cy="233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4" name="Freeform 1333"/>
            <p:cNvSpPr>
              <a:spLocks/>
            </p:cNvSpPr>
            <p:nvPr/>
          </p:nvSpPr>
          <p:spPr bwMode="auto">
            <a:xfrm>
              <a:off x="1837" y="3370"/>
              <a:ext cx="253" cy="233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5" name="Freeform 1334"/>
            <p:cNvSpPr>
              <a:spLocks/>
            </p:cNvSpPr>
            <p:nvPr/>
          </p:nvSpPr>
          <p:spPr bwMode="auto">
            <a:xfrm>
              <a:off x="1043" y="3359"/>
              <a:ext cx="556" cy="369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6" name="Freeform 1335"/>
            <p:cNvSpPr>
              <a:spLocks/>
            </p:cNvSpPr>
            <p:nvPr/>
          </p:nvSpPr>
          <p:spPr bwMode="auto">
            <a:xfrm>
              <a:off x="1043" y="3359"/>
              <a:ext cx="556" cy="369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7" name="Freeform 1336"/>
            <p:cNvSpPr>
              <a:spLocks/>
            </p:cNvSpPr>
            <p:nvPr/>
          </p:nvSpPr>
          <p:spPr bwMode="auto">
            <a:xfrm>
              <a:off x="1222" y="3523"/>
              <a:ext cx="267" cy="203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8" name="Freeform 1337"/>
            <p:cNvSpPr>
              <a:spLocks/>
            </p:cNvSpPr>
            <p:nvPr/>
          </p:nvSpPr>
          <p:spPr bwMode="auto">
            <a:xfrm>
              <a:off x="1222" y="3523"/>
              <a:ext cx="267" cy="203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9" name="Freeform 1338"/>
            <p:cNvSpPr>
              <a:spLocks/>
            </p:cNvSpPr>
            <p:nvPr/>
          </p:nvSpPr>
          <p:spPr bwMode="auto">
            <a:xfrm>
              <a:off x="735" y="3356"/>
              <a:ext cx="357" cy="258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0" name="Freeform 1339"/>
            <p:cNvSpPr>
              <a:spLocks/>
            </p:cNvSpPr>
            <p:nvPr/>
          </p:nvSpPr>
          <p:spPr bwMode="auto">
            <a:xfrm>
              <a:off x="735" y="3356"/>
              <a:ext cx="357" cy="258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1" name="Freeform 1340"/>
            <p:cNvSpPr>
              <a:spLocks/>
            </p:cNvSpPr>
            <p:nvPr/>
          </p:nvSpPr>
          <p:spPr bwMode="auto">
            <a:xfrm>
              <a:off x="598" y="3242"/>
              <a:ext cx="247" cy="268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2" name="Freeform 1341"/>
            <p:cNvSpPr>
              <a:spLocks/>
            </p:cNvSpPr>
            <p:nvPr/>
          </p:nvSpPr>
          <p:spPr bwMode="auto">
            <a:xfrm>
              <a:off x="598" y="3242"/>
              <a:ext cx="247" cy="268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3" name="Freeform 1342"/>
            <p:cNvSpPr>
              <a:spLocks/>
            </p:cNvSpPr>
            <p:nvPr/>
          </p:nvSpPr>
          <p:spPr bwMode="auto">
            <a:xfrm>
              <a:off x="692" y="2998"/>
              <a:ext cx="261" cy="250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4" name="Freeform 1343"/>
            <p:cNvSpPr>
              <a:spLocks/>
            </p:cNvSpPr>
            <p:nvPr/>
          </p:nvSpPr>
          <p:spPr bwMode="auto">
            <a:xfrm>
              <a:off x="692" y="2998"/>
              <a:ext cx="261" cy="250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5" name="Freeform 1344"/>
            <p:cNvSpPr>
              <a:spLocks/>
            </p:cNvSpPr>
            <p:nvPr/>
          </p:nvSpPr>
          <p:spPr bwMode="auto">
            <a:xfrm>
              <a:off x="790" y="2854"/>
              <a:ext cx="322" cy="50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6" name="Freeform 1345"/>
            <p:cNvSpPr>
              <a:spLocks/>
            </p:cNvSpPr>
            <p:nvPr/>
          </p:nvSpPr>
          <p:spPr bwMode="auto">
            <a:xfrm>
              <a:off x="790" y="2854"/>
              <a:ext cx="322" cy="50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7" name="Freeform 1346"/>
            <p:cNvSpPr>
              <a:spLocks/>
            </p:cNvSpPr>
            <p:nvPr/>
          </p:nvSpPr>
          <p:spPr bwMode="auto">
            <a:xfrm>
              <a:off x="986" y="3013"/>
              <a:ext cx="128" cy="211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48" name="Freeform 1347"/>
            <p:cNvSpPr>
              <a:spLocks/>
            </p:cNvSpPr>
            <p:nvPr/>
          </p:nvSpPr>
          <p:spPr bwMode="auto">
            <a:xfrm>
              <a:off x="986" y="3013"/>
              <a:ext cx="128" cy="211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s-MX"/>
            </a:p>
          </p:txBody>
        </p:sp>
        <p:sp>
          <p:nvSpPr>
            <p:cNvPr id="449" name="Freeform 1348"/>
            <p:cNvSpPr>
              <a:spLocks/>
            </p:cNvSpPr>
            <p:nvPr/>
          </p:nvSpPr>
          <p:spPr bwMode="auto">
            <a:xfrm>
              <a:off x="1059" y="3144"/>
              <a:ext cx="94" cy="9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0" name="Freeform 1349"/>
            <p:cNvSpPr>
              <a:spLocks/>
            </p:cNvSpPr>
            <p:nvPr/>
          </p:nvSpPr>
          <p:spPr bwMode="auto">
            <a:xfrm>
              <a:off x="1059" y="3144"/>
              <a:ext cx="94" cy="9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1" name="Freeform 1350"/>
            <p:cNvSpPr>
              <a:spLocks/>
            </p:cNvSpPr>
            <p:nvPr/>
          </p:nvSpPr>
          <p:spPr bwMode="auto">
            <a:xfrm>
              <a:off x="1057" y="3208"/>
              <a:ext cx="299" cy="232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2" name="Freeform 1351"/>
            <p:cNvSpPr>
              <a:spLocks/>
            </p:cNvSpPr>
            <p:nvPr/>
          </p:nvSpPr>
          <p:spPr bwMode="auto">
            <a:xfrm>
              <a:off x="1057" y="3208"/>
              <a:ext cx="299" cy="232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3" name="Freeform 1352"/>
            <p:cNvSpPr>
              <a:spLocks/>
            </p:cNvSpPr>
            <p:nvPr/>
          </p:nvSpPr>
          <p:spPr bwMode="auto">
            <a:xfrm>
              <a:off x="1079" y="3007"/>
              <a:ext cx="248" cy="275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4" name="Freeform 1353"/>
            <p:cNvSpPr>
              <a:spLocks/>
            </p:cNvSpPr>
            <p:nvPr/>
          </p:nvSpPr>
          <p:spPr bwMode="auto">
            <a:xfrm>
              <a:off x="1079" y="3007"/>
              <a:ext cx="248" cy="275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5" name="Freeform 1354"/>
            <p:cNvSpPr>
              <a:spLocks/>
            </p:cNvSpPr>
            <p:nvPr/>
          </p:nvSpPr>
          <p:spPr bwMode="auto">
            <a:xfrm>
              <a:off x="1242" y="3108"/>
              <a:ext cx="196" cy="211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6" name="Freeform 1355"/>
            <p:cNvSpPr>
              <a:spLocks/>
            </p:cNvSpPr>
            <p:nvPr/>
          </p:nvSpPr>
          <p:spPr bwMode="auto">
            <a:xfrm>
              <a:off x="1242" y="3108"/>
              <a:ext cx="196" cy="211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7" name="Freeform 1356"/>
            <p:cNvSpPr>
              <a:spLocks/>
            </p:cNvSpPr>
            <p:nvPr/>
          </p:nvSpPr>
          <p:spPr bwMode="auto">
            <a:xfrm>
              <a:off x="1340" y="3359"/>
              <a:ext cx="56" cy="26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58" name="Line 1357"/>
            <p:cNvSpPr>
              <a:spLocks noChangeShapeType="1"/>
            </p:cNvSpPr>
            <p:nvPr/>
          </p:nvSpPr>
          <p:spPr bwMode="auto">
            <a:xfrm flipV="1">
              <a:off x="1340" y="3319"/>
              <a:ext cx="16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9" name="Line 1358"/>
            <p:cNvSpPr>
              <a:spLocks noChangeShapeType="1"/>
            </p:cNvSpPr>
            <p:nvPr/>
          </p:nvSpPr>
          <p:spPr bwMode="auto">
            <a:xfrm>
              <a:off x="1438" y="3273"/>
              <a:ext cx="77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" name="Freeform 1359"/>
            <p:cNvSpPr>
              <a:spLocks/>
            </p:cNvSpPr>
            <p:nvPr/>
          </p:nvSpPr>
          <p:spPr bwMode="auto">
            <a:xfrm>
              <a:off x="1473" y="3279"/>
              <a:ext cx="234" cy="141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rgbClr val="FFFF99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1" name="Freeform 1360"/>
            <p:cNvSpPr>
              <a:spLocks/>
            </p:cNvSpPr>
            <p:nvPr/>
          </p:nvSpPr>
          <p:spPr bwMode="auto">
            <a:xfrm>
              <a:off x="1393" y="3321"/>
              <a:ext cx="80" cy="64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2" name="Freeform 1361"/>
            <p:cNvSpPr>
              <a:spLocks/>
            </p:cNvSpPr>
            <p:nvPr/>
          </p:nvSpPr>
          <p:spPr bwMode="auto">
            <a:xfrm>
              <a:off x="1340" y="3272"/>
              <a:ext cx="367" cy="148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3" name="Freeform 1362"/>
            <p:cNvSpPr>
              <a:spLocks/>
            </p:cNvSpPr>
            <p:nvPr/>
          </p:nvSpPr>
          <p:spPr bwMode="auto">
            <a:xfrm>
              <a:off x="1340" y="3272"/>
              <a:ext cx="367" cy="148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4" name="Freeform 1363"/>
            <p:cNvSpPr>
              <a:spLocks/>
            </p:cNvSpPr>
            <p:nvPr/>
          </p:nvSpPr>
          <p:spPr bwMode="auto">
            <a:xfrm>
              <a:off x="1413" y="2945"/>
              <a:ext cx="288" cy="334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5" name="Freeform 1364"/>
            <p:cNvSpPr>
              <a:spLocks/>
            </p:cNvSpPr>
            <p:nvPr/>
          </p:nvSpPr>
          <p:spPr bwMode="auto">
            <a:xfrm>
              <a:off x="1413" y="2945"/>
              <a:ext cx="288" cy="334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6" name="Freeform 1365"/>
            <p:cNvSpPr>
              <a:spLocks/>
            </p:cNvSpPr>
            <p:nvPr/>
          </p:nvSpPr>
          <p:spPr bwMode="auto">
            <a:xfrm>
              <a:off x="1286" y="2905"/>
              <a:ext cx="391" cy="206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7" name="Freeform 1366"/>
            <p:cNvSpPr>
              <a:spLocks/>
            </p:cNvSpPr>
            <p:nvPr/>
          </p:nvSpPr>
          <p:spPr bwMode="auto">
            <a:xfrm>
              <a:off x="1286" y="2905"/>
              <a:ext cx="391" cy="206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8" name="Freeform 1367"/>
            <p:cNvSpPr>
              <a:spLocks/>
            </p:cNvSpPr>
            <p:nvPr/>
          </p:nvSpPr>
          <p:spPr bwMode="auto">
            <a:xfrm>
              <a:off x="992" y="2613"/>
              <a:ext cx="376" cy="463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69" name="Freeform 1368"/>
            <p:cNvSpPr>
              <a:spLocks/>
            </p:cNvSpPr>
            <p:nvPr/>
          </p:nvSpPr>
          <p:spPr bwMode="auto">
            <a:xfrm>
              <a:off x="992" y="2613"/>
              <a:ext cx="376" cy="463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0" name="Freeform 1369"/>
            <p:cNvSpPr>
              <a:spLocks/>
            </p:cNvSpPr>
            <p:nvPr/>
          </p:nvSpPr>
          <p:spPr bwMode="auto">
            <a:xfrm>
              <a:off x="660" y="2839"/>
              <a:ext cx="239" cy="280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1" name="Freeform 1370"/>
            <p:cNvSpPr>
              <a:spLocks/>
            </p:cNvSpPr>
            <p:nvPr/>
          </p:nvSpPr>
          <p:spPr bwMode="auto">
            <a:xfrm>
              <a:off x="660" y="2839"/>
              <a:ext cx="239" cy="280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2" name="Freeform 1371"/>
            <p:cNvSpPr>
              <a:spLocks/>
            </p:cNvSpPr>
            <p:nvPr/>
          </p:nvSpPr>
          <p:spPr bwMode="auto">
            <a:xfrm>
              <a:off x="977" y="2694"/>
              <a:ext cx="215" cy="264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3" name="Freeform 1372"/>
            <p:cNvSpPr>
              <a:spLocks/>
            </p:cNvSpPr>
            <p:nvPr/>
          </p:nvSpPr>
          <p:spPr bwMode="auto">
            <a:xfrm>
              <a:off x="977" y="2694"/>
              <a:ext cx="215" cy="264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4" name="Freeform 1373"/>
            <p:cNvSpPr>
              <a:spLocks/>
            </p:cNvSpPr>
            <p:nvPr/>
          </p:nvSpPr>
          <p:spPr bwMode="auto">
            <a:xfrm>
              <a:off x="533" y="2658"/>
              <a:ext cx="512" cy="300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2AE87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5" name="Freeform 1374"/>
            <p:cNvSpPr>
              <a:spLocks/>
            </p:cNvSpPr>
            <p:nvPr/>
          </p:nvSpPr>
          <p:spPr bwMode="auto">
            <a:xfrm>
              <a:off x="533" y="2658"/>
              <a:ext cx="512" cy="300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6" name="Freeform 1375"/>
            <p:cNvSpPr>
              <a:spLocks/>
            </p:cNvSpPr>
            <p:nvPr/>
          </p:nvSpPr>
          <p:spPr bwMode="auto">
            <a:xfrm>
              <a:off x="605" y="2558"/>
              <a:ext cx="452" cy="23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7BE6E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7" name="Freeform 1376"/>
            <p:cNvSpPr>
              <a:spLocks/>
            </p:cNvSpPr>
            <p:nvPr/>
          </p:nvSpPr>
          <p:spPr bwMode="auto">
            <a:xfrm>
              <a:off x="605" y="2558"/>
              <a:ext cx="452" cy="23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rgbClr val="FF00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8" name="Freeform 1377"/>
            <p:cNvSpPr>
              <a:spLocks/>
            </p:cNvSpPr>
            <p:nvPr/>
          </p:nvSpPr>
          <p:spPr bwMode="auto">
            <a:xfrm>
              <a:off x="260" y="2444"/>
              <a:ext cx="360" cy="566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79" name="Freeform 1378"/>
            <p:cNvSpPr>
              <a:spLocks/>
            </p:cNvSpPr>
            <p:nvPr/>
          </p:nvSpPr>
          <p:spPr bwMode="auto">
            <a:xfrm>
              <a:off x="260" y="2444"/>
              <a:ext cx="360" cy="566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80" name="Freeform 1379"/>
            <p:cNvSpPr>
              <a:spLocks/>
            </p:cNvSpPr>
            <p:nvPr/>
          </p:nvSpPr>
          <p:spPr bwMode="auto">
            <a:xfrm>
              <a:off x="34" y="2505"/>
              <a:ext cx="490" cy="370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1" name="Freeform 1380"/>
            <p:cNvSpPr>
              <a:spLocks/>
            </p:cNvSpPr>
            <p:nvPr/>
          </p:nvSpPr>
          <p:spPr bwMode="auto">
            <a:xfrm>
              <a:off x="34" y="2505"/>
              <a:ext cx="490" cy="370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82" name="Freeform 1381"/>
            <p:cNvSpPr>
              <a:spLocks/>
            </p:cNvSpPr>
            <p:nvPr/>
          </p:nvSpPr>
          <p:spPr bwMode="auto">
            <a:xfrm>
              <a:off x="3" y="1912"/>
              <a:ext cx="687" cy="658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7BE6E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3" name="Freeform 1382"/>
            <p:cNvSpPr>
              <a:spLocks/>
            </p:cNvSpPr>
            <p:nvPr/>
          </p:nvSpPr>
          <p:spPr bwMode="auto">
            <a:xfrm>
              <a:off x="3" y="1912"/>
              <a:ext cx="687" cy="658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4" name="Rectangle 1383"/>
            <p:cNvSpPr>
              <a:spLocks noChangeArrowheads="1"/>
            </p:cNvSpPr>
            <p:nvPr/>
          </p:nvSpPr>
          <p:spPr bwMode="auto">
            <a:xfrm rot="3660000">
              <a:off x="2239" y="3897"/>
              <a:ext cx="170" cy="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66"/>
              </a:solidFill>
              <a:miter lim="800000"/>
              <a:headEnd/>
              <a:tailEnd/>
            </a:ln>
            <a:extLst/>
          </p:spPr>
          <p:txBody>
            <a:bodyPr rot="10800000" vert="eaVert" wrap="none" lIns="0" tIns="0" rIns="0" bIns="0">
              <a:spAutoFit/>
            </a:bodyPr>
            <a:lstStyle/>
            <a:p>
              <a:endParaRPr lang="es-MX">
                <a:solidFill>
                  <a:schemeClr val="bg1"/>
                </a:solidFill>
              </a:endParaRPr>
            </a:p>
          </p:txBody>
        </p:sp>
        <p:sp>
          <p:nvSpPr>
            <p:cNvPr id="485" name="Freeform 1384"/>
            <p:cNvSpPr>
              <a:spLocks/>
            </p:cNvSpPr>
            <p:nvPr/>
          </p:nvSpPr>
          <p:spPr bwMode="auto">
            <a:xfrm>
              <a:off x="710" y="1838"/>
              <a:ext cx="14" cy="16"/>
            </a:xfrm>
            <a:custGeom>
              <a:avLst/>
              <a:gdLst>
                <a:gd name="T0" fmla="*/ 12 w 23"/>
                <a:gd name="T1" fmla="*/ 0 h 25"/>
                <a:gd name="T2" fmla="*/ 12 w 23"/>
                <a:gd name="T3" fmla="*/ 2 h 25"/>
                <a:gd name="T4" fmla="*/ 0 w 23"/>
                <a:gd name="T5" fmla="*/ 16 h 25"/>
                <a:gd name="T6" fmla="*/ 12 w 23"/>
                <a:gd name="T7" fmla="*/ 25 h 25"/>
                <a:gd name="T8" fmla="*/ 23 w 23"/>
                <a:gd name="T9" fmla="*/ 14 h 25"/>
                <a:gd name="T10" fmla="*/ 21 w 23"/>
                <a:gd name="T11" fmla="*/ 16 h 25"/>
                <a:gd name="T12" fmla="*/ 12 w 23"/>
                <a:gd name="T13" fmla="*/ 0 h 25"/>
                <a:gd name="T14" fmla="*/ 12 w 23"/>
                <a:gd name="T15" fmla="*/ 2 h 25"/>
                <a:gd name="T16" fmla="*/ 12 w 23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6" name="Freeform 1385"/>
            <p:cNvSpPr>
              <a:spLocks/>
            </p:cNvSpPr>
            <p:nvPr/>
          </p:nvSpPr>
          <p:spPr bwMode="auto">
            <a:xfrm>
              <a:off x="718" y="1827"/>
              <a:ext cx="28" cy="22"/>
            </a:xfrm>
            <a:custGeom>
              <a:avLst/>
              <a:gdLst>
                <a:gd name="T0" fmla="*/ 30 w 44"/>
                <a:gd name="T1" fmla="*/ 4 h 35"/>
                <a:gd name="T2" fmla="*/ 32 w 44"/>
                <a:gd name="T3" fmla="*/ 0 h 35"/>
                <a:gd name="T4" fmla="*/ 0 w 44"/>
                <a:gd name="T5" fmla="*/ 19 h 35"/>
                <a:gd name="T6" fmla="*/ 9 w 44"/>
                <a:gd name="T7" fmla="*/ 35 h 35"/>
                <a:gd name="T8" fmla="*/ 42 w 44"/>
                <a:gd name="T9" fmla="*/ 14 h 35"/>
                <a:gd name="T10" fmla="*/ 44 w 44"/>
                <a:gd name="T11" fmla="*/ 12 h 35"/>
                <a:gd name="T12" fmla="*/ 42 w 44"/>
                <a:gd name="T13" fmla="*/ 14 h 35"/>
                <a:gd name="T14" fmla="*/ 44 w 44"/>
                <a:gd name="T15" fmla="*/ 14 h 35"/>
                <a:gd name="T16" fmla="*/ 44 w 44"/>
                <a:gd name="T17" fmla="*/ 12 h 35"/>
                <a:gd name="T18" fmla="*/ 30 w 44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7" name="Freeform 1386"/>
            <p:cNvSpPr>
              <a:spLocks/>
            </p:cNvSpPr>
            <p:nvPr/>
          </p:nvSpPr>
          <p:spPr bwMode="auto">
            <a:xfrm>
              <a:off x="738" y="1506"/>
              <a:ext cx="194" cy="329"/>
            </a:xfrm>
            <a:custGeom>
              <a:avLst/>
              <a:gdLst>
                <a:gd name="T0" fmla="*/ 300 w 309"/>
                <a:gd name="T1" fmla="*/ 0 h 528"/>
                <a:gd name="T2" fmla="*/ 296 w 309"/>
                <a:gd name="T3" fmla="*/ 4 h 528"/>
                <a:gd name="T4" fmla="*/ 0 w 309"/>
                <a:gd name="T5" fmla="*/ 520 h 528"/>
                <a:gd name="T6" fmla="*/ 14 w 309"/>
                <a:gd name="T7" fmla="*/ 528 h 528"/>
                <a:gd name="T8" fmla="*/ 309 w 309"/>
                <a:gd name="T9" fmla="*/ 12 h 528"/>
                <a:gd name="T10" fmla="*/ 306 w 309"/>
                <a:gd name="T11" fmla="*/ 15 h 528"/>
                <a:gd name="T12" fmla="*/ 300 w 309"/>
                <a:gd name="T13" fmla="*/ 0 h 528"/>
                <a:gd name="T14" fmla="*/ 296 w 309"/>
                <a:gd name="T15" fmla="*/ 2 h 528"/>
                <a:gd name="T16" fmla="*/ 296 w 309"/>
                <a:gd name="T17" fmla="*/ 4 h 528"/>
                <a:gd name="T18" fmla="*/ 300 w 309"/>
                <a:gd name="T19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8" name="Freeform 1387"/>
            <p:cNvSpPr>
              <a:spLocks/>
            </p:cNvSpPr>
            <p:nvPr/>
          </p:nvSpPr>
          <p:spPr bwMode="auto">
            <a:xfrm>
              <a:off x="926" y="1464"/>
              <a:ext cx="100" cy="51"/>
            </a:xfrm>
            <a:custGeom>
              <a:avLst/>
              <a:gdLst>
                <a:gd name="T0" fmla="*/ 142 w 155"/>
                <a:gd name="T1" fmla="*/ 4 h 82"/>
                <a:gd name="T2" fmla="*/ 146 w 155"/>
                <a:gd name="T3" fmla="*/ 0 h 82"/>
                <a:gd name="T4" fmla="*/ 0 w 155"/>
                <a:gd name="T5" fmla="*/ 67 h 82"/>
                <a:gd name="T6" fmla="*/ 6 w 155"/>
                <a:gd name="T7" fmla="*/ 82 h 82"/>
                <a:gd name="T8" fmla="*/ 151 w 155"/>
                <a:gd name="T9" fmla="*/ 15 h 82"/>
                <a:gd name="T10" fmla="*/ 155 w 155"/>
                <a:gd name="T11" fmla="*/ 11 h 82"/>
                <a:gd name="T12" fmla="*/ 151 w 155"/>
                <a:gd name="T13" fmla="*/ 15 h 82"/>
                <a:gd name="T14" fmla="*/ 155 w 155"/>
                <a:gd name="T15" fmla="*/ 13 h 82"/>
                <a:gd name="T16" fmla="*/ 155 w 155"/>
                <a:gd name="T17" fmla="*/ 11 h 82"/>
                <a:gd name="T18" fmla="*/ 142 w 155"/>
                <a:gd name="T1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89" name="Freeform 1388"/>
            <p:cNvSpPr>
              <a:spLocks/>
            </p:cNvSpPr>
            <p:nvPr/>
          </p:nvSpPr>
          <p:spPr bwMode="auto">
            <a:xfrm>
              <a:off x="1017" y="1382"/>
              <a:ext cx="48" cy="89"/>
            </a:xfrm>
            <a:custGeom>
              <a:avLst/>
              <a:gdLst>
                <a:gd name="T0" fmla="*/ 73 w 73"/>
                <a:gd name="T1" fmla="*/ 10 h 144"/>
                <a:gd name="T2" fmla="*/ 59 w 73"/>
                <a:gd name="T3" fmla="*/ 12 h 144"/>
                <a:gd name="T4" fmla="*/ 0 w 73"/>
                <a:gd name="T5" fmla="*/ 137 h 144"/>
                <a:gd name="T6" fmla="*/ 13 w 73"/>
                <a:gd name="T7" fmla="*/ 144 h 144"/>
                <a:gd name="T8" fmla="*/ 73 w 73"/>
                <a:gd name="T9" fmla="*/ 20 h 144"/>
                <a:gd name="T10" fmla="*/ 59 w 73"/>
                <a:gd name="T11" fmla="*/ 22 h 144"/>
                <a:gd name="T12" fmla="*/ 73 w 73"/>
                <a:gd name="T13" fmla="*/ 10 h 144"/>
                <a:gd name="T14" fmla="*/ 63 w 73"/>
                <a:gd name="T15" fmla="*/ 0 h 144"/>
                <a:gd name="T16" fmla="*/ 59 w 73"/>
                <a:gd name="T17" fmla="*/ 12 h 144"/>
                <a:gd name="T18" fmla="*/ 73 w 73"/>
                <a:gd name="T19" fmla="*/ 1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0" name="Freeform 1389"/>
            <p:cNvSpPr>
              <a:spLocks/>
            </p:cNvSpPr>
            <p:nvPr/>
          </p:nvSpPr>
          <p:spPr bwMode="auto">
            <a:xfrm>
              <a:off x="1054" y="1387"/>
              <a:ext cx="134" cy="163"/>
            </a:xfrm>
            <a:custGeom>
              <a:avLst/>
              <a:gdLst>
                <a:gd name="T0" fmla="*/ 211 w 211"/>
                <a:gd name="T1" fmla="*/ 253 h 259"/>
                <a:gd name="T2" fmla="*/ 209 w 211"/>
                <a:gd name="T3" fmla="*/ 248 h 259"/>
                <a:gd name="T4" fmla="*/ 14 w 211"/>
                <a:gd name="T5" fmla="*/ 0 h 259"/>
                <a:gd name="T6" fmla="*/ 0 w 211"/>
                <a:gd name="T7" fmla="*/ 12 h 259"/>
                <a:gd name="T8" fmla="*/ 196 w 211"/>
                <a:gd name="T9" fmla="*/ 259 h 259"/>
                <a:gd name="T10" fmla="*/ 194 w 211"/>
                <a:gd name="T11" fmla="*/ 255 h 259"/>
                <a:gd name="T12" fmla="*/ 211 w 211"/>
                <a:gd name="T13" fmla="*/ 253 h 259"/>
                <a:gd name="T14" fmla="*/ 211 w 211"/>
                <a:gd name="T15" fmla="*/ 250 h 259"/>
                <a:gd name="T16" fmla="*/ 209 w 211"/>
                <a:gd name="T17" fmla="*/ 248 h 259"/>
                <a:gd name="T18" fmla="*/ 211 w 211"/>
                <a:gd name="T19" fmla="*/ 25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1" name="Freeform 1390"/>
            <p:cNvSpPr>
              <a:spLocks/>
            </p:cNvSpPr>
            <p:nvPr/>
          </p:nvSpPr>
          <p:spPr bwMode="auto">
            <a:xfrm>
              <a:off x="1177" y="1546"/>
              <a:ext cx="26" cy="128"/>
            </a:xfrm>
            <a:custGeom>
              <a:avLst/>
              <a:gdLst>
                <a:gd name="T0" fmla="*/ 33 w 40"/>
                <a:gd name="T1" fmla="*/ 208 h 208"/>
                <a:gd name="T2" fmla="*/ 40 w 40"/>
                <a:gd name="T3" fmla="*/ 206 h 208"/>
                <a:gd name="T4" fmla="*/ 17 w 40"/>
                <a:gd name="T5" fmla="*/ 0 h 208"/>
                <a:gd name="T6" fmla="*/ 0 w 40"/>
                <a:gd name="T7" fmla="*/ 2 h 208"/>
                <a:gd name="T8" fmla="*/ 25 w 40"/>
                <a:gd name="T9" fmla="*/ 208 h 208"/>
                <a:gd name="T10" fmla="*/ 33 w 40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2" name="Freeform 1391"/>
            <p:cNvSpPr>
              <a:spLocks/>
            </p:cNvSpPr>
            <p:nvPr/>
          </p:nvSpPr>
          <p:spPr bwMode="auto">
            <a:xfrm>
              <a:off x="652" y="1849"/>
              <a:ext cx="66" cy="66"/>
            </a:xfrm>
            <a:custGeom>
              <a:avLst/>
              <a:gdLst>
                <a:gd name="T0" fmla="*/ 96 w 102"/>
                <a:gd name="T1" fmla="*/ 4 h 107"/>
                <a:gd name="T2" fmla="*/ 90 w 102"/>
                <a:gd name="T3" fmla="*/ 0 h 107"/>
                <a:gd name="T4" fmla="*/ 0 w 102"/>
                <a:gd name="T5" fmla="*/ 98 h 107"/>
                <a:gd name="T6" fmla="*/ 11 w 102"/>
                <a:gd name="T7" fmla="*/ 107 h 107"/>
                <a:gd name="T8" fmla="*/ 102 w 102"/>
                <a:gd name="T9" fmla="*/ 9 h 107"/>
                <a:gd name="T10" fmla="*/ 96 w 102"/>
                <a:gd name="T11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3" name="Freeform 1392"/>
            <p:cNvSpPr>
              <a:spLocks/>
            </p:cNvSpPr>
            <p:nvPr/>
          </p:nvSpPr>
          <p:spPr bwMode="auto">
            <a:xfrm>
              <a:off x="34" y="2439"/>
              <a:ext cx="11" cy="66"/>
            </a:xfrm>
            <a:custGeom>
              <a:avLst/>
              <a:gdLst>
                <a:gd name="T0" fmla="*/ 4 w 19"/>
                <a:gd name="T1" fmla="*/ 13 h 107"/>
                <a:gd name="T2" fmla="*/ 0 w 19"/>
                <a:gd name="T3" fmla="*/ 7 h 107"/>
                <a:gd name="T4" fmla="*/ 2 w 19"/>
                <a:gd name="T5" fmla="*/ 107 h 107"/>
                <a:gd name="T6" fmla="*/ 19 w 19"/>
                <a:gd name="T7" fmla="*/ 107 h 107"/>
                <a:gd name="T8" fmla="*/ 15 w 19"/>
                <a:gd name="T9" fmla="*/ 6 h 107"/>
                <a:gd name="T10" fmla="*/ 12 w 19"/>
                <a:gd name="T11" fmla="*/ 0 h 107"/>
                <a:gd name="T12" fmla="*/ 15 w 19"/>
                <a:gd name="T13" fmla="*/ 6 h 107"/>
                <a:gd name="T14" fmla="*/ 15 w 19"/>
                <a:gd name="T15" fmla="*/ 2 h 107"/>
                <a:gd name="T16" fmla="*/ 12 w 19"/>
                <a:gd name="T17" fmla="*/ 0 h 107"/>
                <a:gd name="T18" fmla="*/ 4 w 19"/>
                <a:gd name="T19" fmla="*/ 1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4" name="Freeform 1393"/>
            <p:cNvSpPr>
              <a:spLocks/>
            </p:cNvSpPr>
            <p:nvPr/>
          </p:nvSpPr>
          <p:spPr bwMode="auto">
            <a:xfrm>
              <a:off x="0" y="2417"/>
              <a:ext cx="42" cy="30"/>
            </a:xfrm>
            <a:custGeom>
              <a:avLst/>
              <a:gdLst>
                <a:gd name="T0" fmla="*/ 0 w 64"/>
                <a:gd name="T1" fmla="*/ 8 h 46"/>
                <a:gd name="T2" fmla="*/ 4 w 64"/>
                <a:gd name="T3" fmla="*/ 14 h 46"/>
                <a:gd name="T4" fmla="*/ 56 w 64"/>
                <a:gd name="T5" fmla="*/ 46 h 46"/>
                <a:gd name="T6" fmla="*/ 64 w 64"/>
                <a:gd name="T7" fmla="*/ 33 h 46"/>
                <a:gd name="T8" fmla="*/ 14 w 64"/>
                <a:gd name="T9" fmla="*/ 0 h 46"/>
                <a:gd name="T10" fmla="*/ 18 w 64"/>
                <a:gd name="T11" fmla="*/ 6 h 46"/>
                <a:gd name="T12" fmla="*/ 0 w 64"/>
                <a:gd name="T13" fmla="*/ 8 h 46"/>
                <a:gd name="T14" fmla="*/ 2 w 64"/>
                <a:gd name="T15" fmla="*/ 12 h 46"/>
                <a:gd name="T16" fmla="*/ 4 w 64"/>
                <a:gd name="T17" fmla="*/ 14 h 46"/>
                <a:gd name="T18" fmla="*/ 0 w 64"/>
                <a:gd name="T1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5" name="Freeform 1394"/>
            <p:cNvSpPr>
              <a:spLocks/>
            </p:cNvSpPr>
            <p:nvPr/>
          </p:nvSpPr>
          <p:spPr bwMode="auto">
            <a:xfrm>
              <a:off x="0" y="2393"/>
              <a:ext cx="11" cy="30"/>
            </a:xfrm>
            <a:custGeom>
              <a:avLst/>
              <a:gdLst>
                <a:gd name="T0" fmla="*/ 10 w 18"/>
                <a:gd name="T1" fmla="*/ 4 h 50"/>
                <a:gd name="T2" fmla="*/ 0 w 18"/>
                <a:gd name="T3" fmla="*/ 11 h 50"/>
                <a:gd name="T4" fmla="*/ 0 w 18"/>
                <a:gd name="T5" fmla="*/ 50 h 50"/>
                <a:gd name="T6" fmla="*/ 18 w 18"/>
                <a:gd name="T7" fmla="*/ 48 h 50"/>
                <a:gd name="T8" fmla="*/ 16 w 18"/>
                <a:gd name="T9" fmla="*/ 11 h 50"/>
                <a:gd name="T10" fmla="*/ 6 w 18"/>
                <a:gd name="T11" fmla="*/ 19 h 50"/>
                <a:gd name="T12" fmla="*/ 10 w 18"/>
                <a:gd name="T13" fmla="*/ 4 h 50"/>
                <a:gd name="T14" fmla="*/ 0 w 18"/>
                <a:gd name="T15" fmla="*/ 0 h 50"/>
                <a:gd name="T16" fmla="*/ 0 w 18"/>
                <a:gd name="T17" fmla="*/ 11 h 50"/>
                <a:gd name="T18" fmla="*/ 10 w 18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6" name="Freeform 1395"/>
            <p:cNvSpPr>
              <a:spLocks/>
            </p:cNvSpPr>
            <p:nvPr/>
          </p:nvSpPr>
          <p:spPr bwMode="auto">
            <a:xfrm>
              <a:off x="3" y="2394"/>
              <a:ext cx="23" cy="17"/>
            </a:xfrm>
            <a:custGeom>
              <a:avLst/>
              <a:gdLst>
                <a:gd name="T0" fmla="*/ 27 w 37"/>
                <a:gd name="T1" fmla="*/ 11 h 27"/>
                <a:gd name="T2" fmla="*/ 35 w 37"/>
                <a:gd name="T3" fmla="*/ 9 h 27"/>
                <a:gd name="T4" fmla="*/ 4 w 37"/>
                <a:gd name="T5" fmla="*/ 0 h 27"/>
                <a:gd name="T6" fmla="*/ 0 w 37"/>
                <a:gd name="T7" fmla="*/ 15 h 27"/>
                <a:gd name="T8" fmla="*/ 29 w 37"/>
                <a:gd name="T9" fmla="*/ 25 h 27"/>
                <a:gd name="T10" fmla="*/ 37 w 37"/>
                <a:gd name="T11" fmla="*/ 25 h 27"/>
                <a:gd name="T12" fmla="*/ 29 w 37"/>
                <a:gd name="T13" fmla="*/ 25 h 27"/>
                <a:gd name="T14" fmla="*/ 33 w 37"/>
                <a:gd name="T15" fmla="*/ 27 h 27"/>
                <a:gd name="T16" fmla="*/ 37 w 37"/>
                <a:gd name="T17" fmla="*/ 25 h 27"/>
                <a:gd name="T18" fmla="*/ 27 w 37"/>
                <a:gd name="T1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7" name="Freeform 1396"/>
            <p:cNvSpPr>
              <a:spLocks/>
            </p:cNvSpPr>
            <p:nvPr/>
          </p:nvSpPr>
          <p:spPr bwMode="auto">
            <a:xfrm>
              <a:off x="20" y="2395"/>
              <a:ext cx="19" cy="15"/>
            </a:xfrm>
            <a:custGeom>
              <a:avLst/>
              <a:gdLst>
                <a:gd name="T0" fmla="*/ 11 w 27"/>
                <a:gd name="T1" fmla="*/ 4 h 23"/>
                <a:gd name="T2" fmla="*/ 13 w 27"/>
                <a:gd name="T3" fmla="*/ 0 h 23"/>
                <a:gd name="T4" fmla="*/ 0 w 27"/>
                <a:gd name="T5" fmla="*/ 9 h 23"/>
                <a:gd name="T6" fmla="*/ 10 w 27"/>
                <a:gd name="T7" fmla="*/ 23 h 23"/>
                <a:gd name="T8" fmla="*/ 23 w 27"/>
                <a:gd name="T9" fmla="*/ 13 h 23"/>
                <a:gd name="T10" fmla="*/ 27 w 27"/>
                <a:gd name="T11" fmla="*/ 7 h 23"/>
                <a:gd name="T12" fmla="*/ 23 w 27"/>
                <a:gd name="T13" fmla="*/ 13 h 23"/>
                <a:gd name="T14" fmla="*/ 25 w 27"/>
                <a:gd name="T15" fmla="*/ 11 h 23"/>
                <a:gd name="T16" fmla="*/ 27 w 27"/>
                <a:gd name="T17" fmla="*/ 7 h 23"/>
                <a:gd name="T18" fmla="*/ 11 w 27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8" name="Freeform 1397"/>
            <p:cNvSpPr>
              <a:spLocks/>
            </p:cNvSpPr>
            <p:nvPr/>
          </p:nvSpPr>
          <p:spPr bwMode="auto">
            <a:xfrm>
              <a:off x="28" y="2285"/>
              <a:ext cx="35" cy="116"/>
            </a:xfrm>
            <a:custGeom>
              <a:avLst/>
              <a:gdLst>
                <a:gd name="T0" fmla="*/ 48 w 56"/>
                <a:gd name="T1" fmla="*/ 0 h 186"/>
                <a:gd name="T2" fmla="*/ 39 w 56"/>
                <a:gd name="T3" fmla="*/ 8 h 186"/>
                <a:gd name="T4" fmla="*/ 0 w 56"/>
                <a:gd name="T5" fmla="*/ 183 h 186"/>
                <a:gd name="T6" fmla="*/ 16 w 56"/>
                <a:gd name="T7" fmla="*/ 186 h 186"/>
                <a:gd name="T8" fmla="*/ 56 w 56"/>
                <a:gd name="T9" fmla="*/ 10 h 186"/>
                <a:gd name="T10" fmla="*/ 47 w 56"/>
                <a:gd name="T11" fmla="*/ 17 h 186"/>
                <a:gd name="T12" fmla="*/ 48 w 56"/>
                <a:gd name="T13" fmla="*/ 0 h 186"/>
                <a:gd name="T14" fmla="*/ 41 w 56"/>
                <a:gd name="T15" fmla="*/ 0 h 186"/>
                <a:gd name="T16" fmla="*/ 39 w 56"/>
                <a:gd name="T17" fmla="*/ 8 h 186"/>
                <a:gd name="T18" fmla="*/ 48 w 56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99" name="Freeform 1398"/>
            <p:cNvSpPr>
              <a:spLocks/>
            </p:cNvSpPr>
            <p:nvPr/>
          </p:nvSpPr>
          <p:spPr bwMode="auto">
            <a:xfrm>
              <a:off x="57" y="2285"/>
              <a:ext cx="40" cy="14"/>
            </a:xfrm>
            <a:custGeom>
              <a:avLst/>
              <a:gdLst>
                <a:gd name="T0" fmla="*/ 63 w 63"/>
                <a:gd name="T1" fmla="*/ 16 h 23"/>
                <a:gd name="T2" fmla="*/ 57 w 63"/>
                <a:gd name="T3" fmla="*/ 8 h 23"/>
                <a:gd name="T4" fmla="*/ 1 w 63"/>
                <a:gd name="T5" fmla="*/ 0 h 23"/>
                <a:gd name="T6" fmla="*/ 0 w 63"/>
                <a:gd name="T7" fmla="*/ 17 h 23"/>
                <a:gd name="T8" fmla="*/ 55 w 63"/>
                <a:gd name="T9" fmla="*/ 23 h 23"/>
                <a:gd name="T10" fmla="*/ 48 w 63"/>
                <a:gd name="T11" fmla="*/ 17 h 23"/>
                <a:gd name="T12" fmla="*/ 63 w 63"/>
                <a:gd name="T13" fmla="*/ 16 h 23"/>
                <a:gd name="T14" fmla="*/ 63 w 63"/>
                <a:gd name="T15" fmla="*/ 10 h 23"/>
                <a:gd name="T16" fmla="*/ 57 w 63"/>
                <a:gd name="T17" fmla="*/ 8 h 23"/>
                <a:gd name="T18" fmla="*/ 63 w 63"/>
                <a:gd name="T1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0" name="Freeform 1399"/>
            <p:cNvSpPr>
              <a:spLocks/>
            </p:cNvSpPr>
            <p:nvPr/>
          </p:nvSpPr>
          <p:spPr bwMode="auto">
            <a:xfrm>
              <a:off x="88" y="2295"/>
              <a:ext cx="12" cy="29"/>
            </a:xfrm>
            <a:custGeom>
              <a:avLst/>
              <a:gdLst>
                <a:gd name="T0" fmla="*/ 17 w 19"/>
                <a:gd name="T1" fmla="*/ 38 h 49"/>
                <a:gd name="T2" fmla="*/ 19 w 19"/>
                <a:gd name="T3" fmla="*/ 44 h 49"/>
                <a:gd name="T4" fmla="*/ 15 w 19"/>
                <a:gd name="T5" fmla="*/ 0 h 49"/>
                <a:gd name="T6" fmla="*/ 0 w 19"/>
                <a:gd name="T7" fmla="*/ 1 h 49"/>
                <a:gd name="T8" fmla="*/ 3 w 19"/>
                <a:gd name="T9" fmla="*/ 44 h 49"/>
                <a:gd name="T10" fmla="*/ 5 w 19"/>
                <a:gd name="T11" fmla="*/ 49 h 49"/>
                <a:gd name="T12" fmla="*/ 3 w 19"/>
                <a:gd name="T13" fmla="*/ 44 h 49"/>
                <a:gd name="T14" fmla="*/ 3 w 19"/>
                <a:gd name="T15" fmla="*/ 48 h 49"/>
                <a:gd name="T16" fmla="*/ 5 w 19"/>
                <a:gd name="T17" fmla="*/ 49 h 49"/>
                <a:gd name="T18" fmla="*/ 17 w 19"/>
                <a:gd name="T1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1" name="Freeform 1400"/>
            <p:cNvSpPr>
              <a:spLocks/>
            </p:cNvSpPr>
            <p:nvPr/>
          </p:nvSpPr>
          <p:spPr bwMode="auto">
            <a:xfrm>
              <a:off x="91" y="2318"/>
              <a:ext cx="22" cy="20"/>
            </a:xfrm>
            <a:custGeom>
              <a:avLst/>
              <a:gdLst>
                <a:gd name="T0" fmla="*/ 29 w 33"/>
                <a:gd name="T1" fmla="*/ 17 h 33"/>
                <a:gd name="T2" fmla="*/ 33 w 33"/>
                <a:gd name="T3" fmla="*/ 19 h 33"/>
                <a:gd name="T4" fmla="*/ 12 w 33"/>
                <a:gd name="T5" fmla="*/ 0 h 33"/>
                <a:gd name="T6" fmla="*/ 0 w 33"/>
                <a:gd name="T7" fmla="*/ 11 h 33"/>
                <a:gd name="T8" fmla="*/ 23 w 33"/>
                <a:gd name="T9" fmla="*/ 31 h 33"/>
                <a:gd name="T10" fmla="*/ 27 w 33"/>
                <a:gd name="T11" fmla="*/ 33 h 33"/>
                <a:gd name="T12" fmla="*/ 23 w 33"/>
                <a:gd name="T13" fmla="*/ 31 h 33"/>
                <a:gd name="T14" fmla="*/ 25 w 33"/>
                <a:gd name="T15" fmla="*/ 33 h 33"/>
                <a:gd name="T16" fmla="*/ 27 w 33"/>
                <a:gd name="T17" fmla="*/ 33 h 33"/>
                <a:gd name="T18" fmla="*/ 29 w 33"/>
                <a:gd name="T1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2" name="Freeform 1401"/>
            <p:cNvSpPr>
              <a:spLocks/>
            </p:cNvSpPr>
            <p:nvPr/>
          </p:nvSpPr>
          <p:spPr bwMode="auto">
            <a:xfrm>
              <a:off x="108" y="2330"/>
              <a:ext cx="15" cy="10"/>
            </a:xfrm>
            <a:custGeom>
              <a:avLst/>
              <a:gdLst>
                <a:gd name="T0" fmla="*/ 19 w 23"/>
                <a:gd name="T1" fmla="*/ 0 h 18"/>
                <a:gd name="T2" fmla="*/ 21 w 23"/>
                <a:gd name="T3" fmla="*/ 0 h 18"/>
                <a:gd name="T4" fmla="*/ 2 w 23"/>
                <a:gd name="T5" fmla="*/ 0 h 18"/>
                <a:gd name="T6" fmla="*/ 0 w 23"/>
                <a:gd name="T7" fmla="*/ 16 h 18"/>
                <a:gd name="T8" fmla="*/ 21 w 23"/>
                <a:gd name="T9" fmla="*/ 18 h 18"/>
                <a:gd name="T10" fmla="*/ 23 w 23"/>
                <a:gd name="T11" fmla="*/ 16 h 18"/>
                <a:gd name="T12" fmla="*/ 21 w 23"/>
                <a:gd name="T13" fmla="*/ 18 h 18"/>
                <a:gd name="T14" fmla="*/ 23 w 23"/>
                <a:gd name="T15" fmla="*/ 16 h 18"/>
                <a:gd name="T16" fmla="*/ 19 w 2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3" name="Freeform 1402"/>
            <p:cNvSpPr>
              <a:spLocks/>
            </p:cNvSpPr>
            <p:nvPr/>
          </p:nvSpPr>
          <p:spPr bwMode="auto">
            <a:xfrm>
              <a:off x="120" y="2324"/>
              <a:ext cx="39" cy="14"/>
            </a:xfrm>
            <a:custGeom>
              <a:avLst/>
              <a:gdLst>
                <a:gd name="T0" fmla="*/ 54 w 60"/>
                <a:gd name="T1" fmla="*/ 0 h 27"/>
                <a:gd name="T2" fmla="*/ 0 w 60"/>
                <a:gd name="T3" fmla="*/ 11 h 27"/>
                <a:gd name="T4" fmla="*/ 4 w 60"/>
                <a:gd name="T5" fmla="*/ 27 h 27"/>
                <a:gd name="T6" fmla="*/ 58 w 60"/>
                <a:gd name="T7" fmla="*/ 15 h 27"/>
                <a:gd name="T8" fmla="*/ 60 w 60"/>
                <a:gd name="T9" fmla="*/ 15 h 27"/>
                <a:gd name="T10" fmla="*/ 58 w 60"/>
                <a:gd name="T11" fmla="*/ 15 h 27"/>
                <a:gd name="T12" fmla="*/ 60 w 60"/>
                <a:gd name="T13" fmla="*/ 15 h 27"/>
                <a:gd name="T14" fmla="*/ 54 w 60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4" name="Freeform 1403"/>
            <p:cNvSpPr>
              <a:spLocks/>
            </p:cNvSpPr>
            <p:nvPr/>
          </p:nvSpPr>
          <p:spPr bwMode="auto">
            <a:xfrm>
              <a:off x="154" y="2309"/>
              <a:ext cx="40" cy="22"/>
            </a:xfrm>
            <a:custGeom>
              <a:avLst/>
              <a:gdLst>
                <a:gd name="T0" fmla="*/ 58 w 63"/>
                <a:gd name="T1" fmla="*/ 1 h 34"/>
                <a:gd name="T2" fmla="*/ 58 w 63"/>
                <a:gd name="T3" fmla="*/ 0 h 34"/>
                <a:gd name="T4" fmla="*/ 0 w 63"/>
                <a:gd name="T5" fmla="*/ 19 h 34"/>
                <a:gd name="T6" fmla="*/ 6 w 63"/>
                <a:gd name="T7" fmla="*/ 34 h 34"/>
                <a:gd name="T8" fmla="*/ 63 w 63"/>
                <a:gd name="T9" fmla="*/ 15 h 34"/>
                <a:gd name="T10" fmla="*/ 58 w 63"/>
                <a:gd name="T11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5" name="Freeform 1404"/>
            <p:cNvSpPr>
              <a:spLocks/>
            </p:cNvSpPr>
            <p:nvPr/>
          </p:nvSpPr>
          <p:spPr bwMode="auto">
            <a:xfrm>
              <a:off x="191" y="2301"/>
              <a:ext cx="28" cy="18"/>
            </a:xfrm>
            <a:custGeom>
              <a:avLst/>
              <a:gdLst>
                <a:gd name="T0" fmla="*/ 32 w 44"/>
                <a:gd name="T1" fmla="*/ 2 h 31"/>
                <a:gd name="T2" fmla="*/ 36 w 44"/>
                <a:gd name="T3" fmla="*/ 0 h 31"/>
                <a:gd name="T4" fmla="*/ 0 w 44"/>
                <a:gd name="T5" fmla="*/ 17 h 31"/>
                <a:gd name="T6" fmla="*/ 5 w 44"/>
                <a:gd name="T7" fmla="*/ 31 h 31"/>
                <a:gd name="T8" fmla="*/ 42 w 44"/>
                <a:gd name="T9" fmla="*/ 14 h 31"/>
                <a:gd name="T10" fmla="*/ 44 w 44"/>
                <a:gd name="T11" fmla="*/ 12 h 31"/>
                <a:gd name="T12" fmla="*/ 42 w 44"/>
                <a:gd name="T13" fmla="*/ 14 h 31"/>
                <a:gd name="T14" fmla="*/ 44 w 44"/>
                <a:gd name="T15" fmla="*/ 14 h 31"/>
                <a:gd name="T16" fmla="*/ 44 w 44"/>
                <a:gd name="T17" fmla="*/ 12 h 31"/>
                <a:gd name="T18" fmla="*/ 32 w 44"/>
                <a:gd name="T1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6" name="Freeform 1405"/>
            <p:cNvSpPr>
              <a:spLocks/>
            </p:cNvSpPr>
            <p:nvPr/>
          </p:nvSpPr>
          <p:spPr bwMode="auto">
            <a:xfrm>
              <a:off x="211" y="2282"/>
              <a:ext cx="27" cy="26"/>
            </a:xfrm>
            <a:custGeom>
              <a:avLst/>
              <a:gdLst>
                <a:gd name="T0" fmla="*/ 29 w 41"/>
                <a:gd name="T1" fmla="*/ 0 h 43"/>
                <a:gd name="T2" fmla="*/ 0 w 41"/>
                <a:gd name="T3" fmla="*/ 33 h 43"/>
                <a:gd name="T4" fmla="*/ 12 w 41"/>
                <a:gd name="T5" fmla="*/ 43 h 43"/>
                <a:gd name="T6" fmla="*/ 41 w 41"/>
                <a:gd name="T7" fmla="*/ 12 h 43"/>
                <a:gd name="T8" fmla="*/ 41 w 41"/>
                <a:gd name="T9" fmla="*/ 10 h 43"/>
                <a:gd name="T10" fmla="*/ 41 w 41"/>
                <a:gd name="T11" fmla="*/ 12 h 43"/>
                <a:gd name="T12" fmla="*/ 41 w 41"/>
                <a:gd name="T13" fmla="*/ 10 h 43"/>
                <a:gd name="T14" fmla="*/ 29 w 41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7" name="Freeform 1406"/>
            <p:cNvSpPr>
              <a:spLocks/>
            </p:cNvSpPr>
            <p:nvPr/>
          </p:nvSpPr>
          <p:spPr bwMode="auto">
            <a:xfrm>
              <a:off x="229" y="2245"/>
              <a:ext cx="38" cy="43"/>
            </a:xfrm>
            <a:custGeom>
              <a:avLst/>
              <a:gdLst>
                <a:gd name="T0" fmla="*/ 44 w 58"/>
                <a:gd name="T1" fmla="*/ 0 h 69"/>
                <a:gd name="T2" fmla="*/ 0 w 58"/>
                <a:gd name="T3" fmla="*/ 59 h 69"/>
                <a:gd name="T4" fmla="*/ 12 w 58"/>
                <a:gd name="T5" fmla="*/ 69 h 69"/>
                <a:gd name="T6" fmla="*/ 58 w 58"/>
                <a:gd name="T7" fmla="*/ 10 h 69"/>
                <a:gd name="T8" fmla="*/ 44 w 58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8" name="Freeform 1407"/>
            <p:cNvSpPr>
              <a:spLocks/>
            </p:cNvSpPr>
            <p:nvPr/>
          </p:nvSpPr>
          <p:spPr bwMode="auto">
            <a:xfrm>
              <a:off x="257" y="2213"/>
              <a:ext cx="36" cy="38"/>
            </a:xfrm>
            <a:custGeom>
              <a:avLst/>
              <a:gdLst>
                <a:gd name="T0" fmla="*/ 40 w 54"/>
                <a:gd name="T1" fmla="*/ 0 h 60"/>
                <a:gd name="T2" fmla="*/ 0 w 54"/>
                <a:gd name="T3" fmla="*/ 50 h 60"/>
                <a:gd name="T4" fmla="*/ 14 w 54"/>
                <a:gd name="T5" fmla="*/ 60 h 60"/>
                <a:gd name="T6" fmla="*/ 54 w 54"/>
                <a:gd name="T7" fmla="*/ 12 h 60"/>
                <a:gd name="T8" fmla="*/ 40 w 5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09" name="Freeform 1408"/>
            <p:cNvSpPr>
              <a:spLocks/>
            </p:cNvSpPr>
            <p:nvPr/>
          </p:nvSpPr>
          <p:spPr bwMode="auto">
            <a:xfrm>
              <a:off x="283" y="2182"/>
              <a:ext cx="33" cy="39"/>
            </a:xfrm>
            <a:custGeom>
              <a:avLst/>
              <a:gdLst>
                <a:gd name="T0" fmla="*/ 37 w 50"/>
                <a:gd name="T1" fmla="*/ 0 h 60"/>
                <a:gd name="T2" fmla="*/ 0 w 50"/>
                <a:gd name="T3" fmla="*/ 48 h 60"/>
                <a:gd name="T4" fmla="*/ 14 w 50"/>
                <a:gd name="T5" fmla="*/ 60 h 60"/>
                <a:gd name="T6" fmla="*/ 50 w 50"/>
                <a:gd name="T7" fmla="*/ 10 h 60"/>
                <a:gd name="T8" fmla="*/ 37 w 50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0" name="Freeform 1409"/>
            <p:cNvSpPr>
              <a:spLocks/>
            </p:cNvSpPr>
            <p:nvPr/>
          </p:nvSpPr>
          <p:spPr bwMode="auto">
            <a:xfrm>
              <a:off x="307" y="2154"/>
              <a:ext cx="30" cy="36"/>
            </a:xfrm>
            <a:custGeom>
              <a:avLst/>
              <a:gdLst>
                <a:gd name="T0" fmla="*/ 35 w 48"/>
                <a:gd name="T1" fmla="*/ 0 h 56"/>
                <a:gd name="T2" fmla="*/ 0 w 48"/>
                <a:gd name="T3" fmla="*/ 46 h 56"/>
                <a:gd name="T4" fmla="*/ 13 w 48"/>
                <a:gd name="T5" fmla="*/ 56 h 56"/>
                <a:gd name="T6" fmla="*/ 48 w 48"/>
                <a:gd name="T7" fmla="*/ 10 h 56"/>
                <a:gd name="T8" fmla="*/ 48 w 48"/>
                <a:gd name="T9" fmla="*/ 12 h 56"/>
                <a:gd name="T10" fmla="*/ 35 w 48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1" name="Freeform 1410"/>
            <p:cNvSpPr>
              <a:spLocks/>
            </p:cNvSpPr>
            <p:nvPr/>
          </p:nvSpPr>
          <p:spPr bwMode="auto">
            <a:xfrm>
              <a:off x="330" y="2140"/>
              <a:ext cx="18" cy="22"/>
            </a:xfrm>
            <a:custGeom>
              <a:avLst/>
              <a:gdLst>
                <a:gd name="T0" fmla="*/ 21 w 30"/>
                <a:gd name="T1" fmla="*/ 0 h 35"/>
                <a:gd name="T2" fmla="*/ 19 w 30"/>
                <a:gd name="T3" fmla="*/ 2 h 35"/>
                <a:gd name="T4" fmla="*/ 0 w 30"/>
                <a:gd name="T5" fmla="*/ 23 h 35"/>
                <a:gd name="T6" fmla="*/ 13 w 30"/>
                <a:gd name="T7" fmla="*/ 35 h 35"/>
                <a:gd name="T8" fmla="*/ 30 w 30"/>
                <a:gd name="T9" fmla="*/ 13 h 35"/>
                <a:gd name="T10" fmla="*/ 30 w 30"/>
                <a:gd name="T11" fmla="*/ 15 h 35"/>
                <a:gd name="T12" fmla="*/ 21 w 30"/>
                <a:gd name="T13" fmla="*/ 0 h 35"/>
                <a:gd name="T14" fmla="*/ 21 w 30"/>
                <a:gd name="T15" fmla="*/ 2 h 35"/>
                <a:gd name="T16" fmla="*/ 19 w 30"/>
                <a:gd name="T17" fmla="*/ 2 h 35"/>
                <a:gd name="T18" fmla="*/ 21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2" name="Freeform 1411"/>
            <p:cNvSpPr>
              <a:spLocks/>
            </p:cNvSpPr>
            <p:nvPr/>
          </p:nvSpPr>
          <p:spPr bwMode="auto">
            <a:xfrm>
              <a:off x="343" y="2135"/>
              <a:ext cx="16" cy="15"/>
            </a:xfrm>
            <a:custGeom>
              <a:avLst/>
              <a:gdLst>
                <a:gd name="T0" fmla="*/ 19 w 25"/>
                <a:gd name="T1" fmla="*/ 0 h 25"/>
                <a:gd name="T2" fmla="*/ 15 w 25"/>
                <a:gd name="T3" fmla="*/ 0 h 25"/>
                <a:gd name="T4" fmla="*/ 0 w 25"/>
                <a:gd name="T5" fmla="*/ 10 h 25"/>
                <a:gd name="T6" fmla="*/ 9 w 25"/>
                <a:gd name="T7" fmla="*/ 25 h 25"/>
                <a:gd name="T8" fmla="*/ 25 w 25"/>
                <a:gd name="T9" fmla="*/ 14 h 25"/>
                <a:gd name="T10" fmla="*/ 21 w 25"/>
                <a:gd name="T11" fmla="*/ 16 h 25"/>
                <a:gd name="T12" fmla="*/ 19 w 25"/>
                <a:gd name="T13" fmla="*/ 0 h 25"/>
                <a:gd name="T14" fmla="*/ 17 w 25"/>
                <a:gd name="T15" fmla="*/ 0 h 25"/>
                <a:gd name="T16" fmla="*/ 15 w 25"/>
                <a:gd name="T17" fmla="*/ 0 h 25"/>
                <a:gd name="T18" fmla="*/ 19 w 25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3" name="Freeform 1412"/>
            <p:cNvSpPr>
              <a:spLocks/>
            </p:cNvSpPr>
            <p:nvPr/>
          </p:nvSpPr>
          <p:spPr bwMode="auto">
            <a:xfrm>
              <a:off x="353" y="2133"/>
              <a:ext cx="29" cy="11"/>
            </a:xfrm>
            <a:custGeom>
              <a:avLst/>
              <a:gdLst>
                <a:gd name="T0" fmla="*/ 38 w 44"/>
                <a:gd name="T1" fmla="*/ 0 h 19"/>
                <a:gd name="T2" fmla="*/ 40 w 44"/>
                <a:gd name="T3" fmla="*/ 0 h 19"/>
                <a:gd name="T4" fmla="*/ 0 w 44"/>
                <a:gd name="T5" fmla="*/ 3 h 19"/>
                <a:gd name="T6" fmla="*/ 2 w 44"/>
                <a:gd name="T7" fmla="*/ 19 h 19"/>
                <a:gd name="T8" fmla="*/ 42 w 44"/>
                <a:gd name="T9" fmla="*/ 15 h 19"/>
                <a:gd name="T10" fmla="*/ 44 w 44"/>
                <a:gd name="T11" fmla="*/ 15 h 19"/>
                <a:gd name="T12" fmla="*/ 42 w 44"/>
                <a:gd name="T13" fmla="*/ 15 h 19"/>
                <a:gd name="T14" fmla="*/ 44 w 44"/>
                <a:gd name="T15" fmla="*/ 15 h 19"/>
                <a:gd name="T16" fmla="*/ 38 w 44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4" name="Freeform 1413"/>
            <p:cNvSpPr>
              <a:spLocks/>
            </p:cNvSpPr>
            <p:nvPr/>
          </p:nvSpPr>
          <p:spPr bwMode="auto">
            <a:xfrm>
              <a:off x="378" y="2126"/>
              <a:ext cx="26" cy="15"/>
            </a:xfrm>
            <a:custGeom>
              <a:avLst/>
              <a:gdLst>
                <a:gd name="T0" fmla="*/ 29 w 42"/>
                <a:gd name="T1" fmla="*/ 2 h 25"/>
                <a:gd name="T2" fmla="*/ 33 w 42"/>
                <a:gd name="T3" fmla="*/ 0 h 25"/>
                <a:gd name="T4" fmla="*/ 0 w 42"/>
                <a:gd name="T5" fmla="*/ 10 h 25"/>
                <a:gd name="T6" fmla="*/ 6 w 42"/>
                <a:gd name="T7" fmla="*/ 25 h 25"/>
                <a:gd name="T8" fmla="*/ 37 w 42"/>
                <a:gd name="T9" fmla="*/ 15 h 25"/>
                <a:gd name="T10" fmla="*/ 42 w 42"/>
                <a:gd name="T11" fmla="*/ 12 h 25"/>
                <a:gd name="T12" fmla="*/ 37 w 42"/>
                <a:gd name="T13" fmla="*/ 15 h 25"/>
                <a:gd name="T14" fmla="*/ 41 w 42"/>
                <a:gd name="T15" fmla="*/ 13 h 25"/>
                <a:gd name="T16" fmla="*/ 42 w 42"/>
                <a:gd name="T17" fmla="*/ 12 h 25"/>
                <a:gd name="T18" fmla="*/ 29 w 42"/>
                <a:gd name="T1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5" name="Freeform 1414"/>
            <p:cNvSpPr>
              <a:spLocks/>
            </p:cNvSpPr>
            <p:nvPr/>
          </p:nvSpPr>
          <p:spPr bwMode="auto">
            <a:xfrm>
              <a:off x="397" y="2118"/>
              <a:ext cx="15" cy="15"/>
            </a:xfrm>
            <a:custGeom>
              <a:avLst/>
              <a:gdLst>
                <a:gd name="T0" fmla="*/ 10 w 25"/>
                <a:gd name="T1" fmla="*/ 1 h 25"/>
                <a:gd name="T2" fmla="*/ 12 w 25"/>
                <a:gd name="T3" fmla="*/ 0 h 25"/>
                <a:gd name="T4" fmla="*/ 0 w 25"/>
                <a:gd name="T5" fmla="*/ 15 h 25"/>
                <a:gd name="T6" fmla="*/ 13 w 25"/>
                <a:gd name="T7" fmla="*/ 25 h 25"/>
                <a:gd name="T8" fmla="*/ 25 w 25"/>
                <a:gd name="T9" fmla="*/ 9 h 25"/>
                <a:gd name="T10" fmla="*/ 25 w 25"/>
                <a:gd name="T11" fmla="*/ 7 h 25"/>
                <a:gd name="T12" fmla="*/ 25 w 25"/>
                <a:gd name="T13" fmla="*/ 9 h 25"/>
                <a:gd name="T14" fmla="*/ 25 w 25"/>
                <a:gd name="T15" fmla="*/ 7 h 25"/>
                <a:gd name="T16" fmla="*/ 10 w 25"/>
                <a:gd name="T1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6" name="Freeform 1415"/>
            <p:cNvSpPr>
              <a:spLocks/>
            </p:cNvSpPr>
            <p:nvPr/>
          </p:nvSpPr>
          <p:spPr bwMode="auto">
            <a:xfrm>
              <a:off x="404" y="2103"/>
              <a:ext cx="15" cy="20"/>
            </a:xfrm>
            <a:custGeom>
              <a:avLst/>
              <a:gdLst>
                <a:gd name="T0" fmla="*/ 11 w 25"/>
                <a:gd name="T1" fmla="*/ 0 h 32"/>
                <a:gd name="T2" fmla="*/ 11 w 25"/>
                <a:gd name="T3" fmla="*/ 2 h 32"/>
                <a:gd name="T4" fmla="*/ 0 w 25"/>
                <a:gd name="T5" fmla="*/ 26 h 32"/>
                <a:gd name="T6" fmla="*/ 15 w 25"/>
                <a:gd name="T7" fmla="*/ 32 h 32"/>
                <a:gd name="T8" fmla="*/ 25 w 25"/>
                <a:gd name="T9" fmla="*/ 7 h 32"/>
                <a:gd name="T10" fmla="*/ 11 w 25"/>
                <a:gd name="T11" fmla="*/ 0 h 32"/>
                <a:gd name="T12" fmla="*/ 11 w 25"/>
                <a:gd name="T13" fmla="*/ 2 h 32"/>
                <a:gd name="T14" fmla="*/ 11 w 2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7" name="Freeform 1416"/>
            <p:cNvSpPr>
              <a:spLocks/>
            </p:cNvSpPr>
            <p:nvPr/>
          </p:nvSpPr>
          <p:spPr bwMode="auto">
            <a:xfrm>
              <a:off x="410" y="2084"/>
              <a:ext cx="17" cy="22"/>
            </a:xfrm>
            <a:custGeom>
              <a:avLst/>
              <a:gdLst>
                <a:gd name="T0" fmla="*/ 14 w 27"/>
                <a:gd name="T1" fmla="*/ 0 h 36"/>
                <a:gd name="T2" fmla="*/ 0 w 27"/>
                <a:gd name="T3" fmla="*/ 29 h 36"/>
                <a:gd name="T4" fmla="*/ 14 w 27"/>
                <a:gd name="T5" fmla="*/ 36 h 36"/>
                <a:gd name="T6" fmla="*/ 27 w 27"/>
                <a:gd name="T7" fmla="*/ 7 h 36"/>
                <a:gd name="T8" fmla="*/ 14 w 2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8" name="Freeform 1417"/>
            <p:cNvSpPr>
              <a:spLocks/>
            </p:cNvSpPr>
            <p:nvPr/>
          </p:nvSpPr>
          <p:spPr bwMode="auto">
            <a:xfrm>
              <a:off x="419" y="2072"/>
              <a:ext cx="16" cy="18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2 h 26"/>
                <a:gd name="T4" fmla="*/ 0 w 24"/>
                <a:gd name="T5" fmla="*/ 19 h 26"/>
                <a:gd name="T6" fmla="*/ 13 w 24"/>
                <a:gd name="T7" fmla="*/ 26 h 26"/>
                <a:gd name="T8" fmla="*/ 24 w 24"/>
                <a:gd name="T9" fmla="*/ 9 h 26"/>
                <a:gd name="T10" fmla="*/ 23 w 24"/>
                <a:gd name="T11" fmla="*/ 11 h 26"/>
                <a:gd name="T12" fmla="*/ 11 w 24"/>
                <a:gd name="T13" fmla="*/ 0 h 26"/>
                <a:gd name="T14" fmla="*/ 11 w 24"/>
                <a:gd name="T15" fmla="*/ 2 h 26"/>
                <a:gd name="T16" fmla="*/ 11 w 2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19" name="Freeform 1418"/>
            <p:cNvSpPr>
              <a:spLocks/>
            </p:cNvSpPr>
            <p:nvPr/>
          </p:nvSpPr>
          <p:spPr bwMode="auto">
            <a:xfrm>
              <a:off x="425" y="2058"/>
              <a:ext cx="25" cy="22"/>
            </a:xfrm>
            <a:custGeom>
              <a:avLst/>
              <a:gdLst>
                <a:gd name="T0" fmla="*/ 27 w 37"/>
                <a:gd name="T1" fmla="*/ 0 h 34"/>
                <a:gd name="T2" fmla="*/ 25 w 37"/>
                <a:gd name="T3" fmla="*/ 0 h 34"/>
                <a:gd name="T4" fmla="*/ 0 w 37"/>
                <a:gd name="T5" fmla="*/ 23 h 34"/>
                <a:gd name="T6" fmla="*/ 12 w 37"/>
                <a:gd name="T7" fmla="*/ 34 h 34"/>
                <a:gd name="T8" fmla="*/ 37 w 37"/>
                <a:gd name="T9" fmla="*/ 13 h 34"/>
                <a:gd name="T10" fmla="*/ 27 w 37"/>
                <a:gd name="T11" fmla="*/ 0 h 34"/>
                <a:gd name="T12" fmla="*/ 25 w 37"/>
                <a:gd name="T13" fmla="*/ 0 h 34"/>
                <a:gd name="T14" fmla="*/ 27 w 37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0" name="Freeform 1419"/>
            <p:cNvSpPr>
              <a:spLocks/>
            </p:cNvSpPr>
            <p:nvPr/>
          </p:nvSpPr>
          <p:spPr bwMode="auto">
            <a:xfrm>
              <a:off x="442" y="2035"/>
              <a:ext cx="37" cy="32"/>
            </a:xfrm>
            <a:custGeom>
              <a:avLst/>
              <a:gdLst>
                <a:gd name="T0" fmla="*/ 52 w 59"/>
                <a:gd name="T1" fmla="*/ 0 h 52"/>
                <a:gd name="T2" fmla="*/ 50 w 59"/>
                <a:gd name="T3" fmla="*/ 0 h 52"/>
                <a:gd name="T4" fmla="*/ 0 w 59"/>
                <a:gd name="T5" fmla="*/ 39 h 52"/>
                <a:gd name="T6" fmla="*/ 10 w 59"/>
                <a:gd name="T7" fmla="*/ 52 h 52"/>
                <a:gd name="T8" fmla="*/ 59 w 59"/>
                <a:gd name="T9" fmla="*/ 14 h 52"/>
                <a:gd name="T10" fmla="*/ 52 w 59"/>
                <a:gd name="T11" fmla="*/ 0 h 52"/>
                <a:gd name="T12" fmla="*/ 50 w 59"/>
                <a:gd name="T13" fmla="*/ 0 h 52"/>
                <a:gd name="T14" fmla="*/ 52 w 59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1" name="Freeform 1420"/>
            <p:cNvSpPr>
              <a:spLocks/>
            </p:cNvSpPr>
            <p:nvPr/>
          </p:nvSpPr>
          <p:spPr bwMode="auto">
            <a:xfrm>
              <a:off x="476" y="2008"/>
              <a:ext cx="50" cy="34"/>
            </a:xfrm>
            <a:custGeom>
              <a:avLst/>
              <a:gdLst>
                <a:gd name="T0" fmla="*/ 71 w 78"/>
                <a:gd name="T1" fmla="*/ 0 h 56"/>
                <a:gd name="T2" fmla="*/ 0 w 78"/>
                <a:gd name="T3" fmla="*/ 42 h 56"/>
                <a:gd name="T4" fmla="*/ 7 w 78"/>
                <a:gd name="T5" fmla="*/ 56 h 56"/>
                <a:gd name="T6" fmla="*/ 78 w 78"/>
                <a:gd name="T7" fmla="*/ 15 h 56"/>
                <a:gd name="T8" fmla="*/ 71 w 7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2" name="Freeform 1421"/>
            <p:cNvSpPr>
              <a:spLocks/>
            </p:cNvSpPr>
            <p:nvPr/>
          </p:nvSpPr>
          <p:spPr bwMode="auto">
            <a:xfrm>
              <a:off x="521" y="1971"/>
              <a:ext cx="81" cy="46"/>
            </a:xfrm>
            <a:custGeom>
              <a:avLst/>
              <a:gdLst>
                <a:gd name="T0" fmla="*/ 117 w 128"/>
                <a:gd name="T1" fmla="*/ 1 h 74"/>
                <a:gd name="T2" fmla="*/ 119 w 128"/>
                <a:gd name="T3" fmla="*/ 0 h 74"/>
                <a:gd name="T4" fmla="*/ 0 w 128"/>
                <a:gd name="T5" fmla="*/ 59 h 74"/>
                <a:gd name="T6" fmla="*/ 7 w 128"/>
                <a:gd name="T7" fmla="*/ 74 h 74"/>
                <a:gd name="T8" fmla="*/ 126 w 128"/>
                <a:gd name="T9" fmla="*/ 13 h 74"/>
                <a:gd name="T10" fmla="*/ 128 w 128"/>
                <a:gd name="T11" fmla="*/ 11 h 74"/>
                <a:gd name="T12" fmla="*/ 126 w 128"/>
                <a:gd name="T13" fmla="*/ 13 h 74"/>
                <a:gd name="T14" fmla="*/ 128 w 128"/>
                <a:gd name="T15" fmla="*/ 11 h 74"/>
                <a:gd name="T16" fmla="*/ 117 w 128"/>
                <a:gd name="T1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3" name="Freeform 1422"/>
            <p:cNvSpPr>
              <a:spLocks/>
            </p:cNvSpPr>
            <p:nvPr/>
          </p:nvSpPr>
          <p:spPr bwMode="auto">
            <a:xfrm>
              <a:off x="595" y="1909"/>
              <a:ext cx="65" cy="68"/>
            </a:xfrm>
            <a:custGeom>
              <a:avLst/>
              <a:gdLst>
                <a:gd name="T0" fmla="*/ 98 w 103"/>
                <a:gd name="T1" fmla="*/ 4 h 111"/>
                <a:gd name="T2" fmla="*/ 92 w 103"/>
                <a:gd name="T3" fmla="*/ 0 h 111"/>
                <a:gd name="T4" fmla="*/ 0 w 103"/>
                <a:gd name="T5" fmla="*/ 101 h 111"/>
                <a:gd name="T6" fmla="*/ 11 w 103"/>
                <a:gd name="T7" fmla="*/ 111 h 111"/>
                <a:gd name="T8" fmla="*/ 103 w 103"/>
                <a:gd name="T9" fmla="*/ 9 h 111"/>
                <a:gd name="T10" fmla="*/ 98 w 103"/>
                <a:gd name="T11" fmla="*/ 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4" name="Freeform 1423"/>
            <p:cNvSpPr>
              <a:spLocks/>
            </p:cNvSpPr>
            <p:nvPr/>
          </p:nvSpPr>
          <p:spPr bwMode="auto">
            <a:xfrm>
              <a:off x="75" y="2705"/>
              <a:ext cx="189" cy="174"/>
            </a:xfrm>
            <a:custGeom>
              <a:avLst/>
              <a:gdLst>
                <a:gd name="T0" fmla="*/ 0 w 300"/>
                <a:gd name="T1" fmla="*/ 7 h 278"/>
                <a:gd name="T2" fmla="*/ 2 w 300"/>
                <a:gd name="T3" fmla="*/ 11 h 278"/>
                <a:gd name="T4" fmla="*/ 288 w 300"/>
                <a:gd name="T5" fmla="*/ 278 h 278"/>
                <a:gd name="T6" fmla="*/ 300 w 300"/>
                <a:gd name="T7" fmla="*/ 266 h 278"/>
                <a:gd name="T8" fmla="*/ 14 w 300"/>
                <a:gd name="T9" fmla="*/ 0 h 278"/>
                <a:gd name="T10" fmla="*/ 16 w 300"/>
                <a:gd name="T11" fmla="*/ 3 h 278"/>
                <a:gd name="T12" fmla="*/ 0 w 300"/>
                <a:gd name="T13" fmla="*/ 7 h 278"/>
                <a:gd name="T14" fmla="*/ 0 w 300"/>
                <a:gd name="T15" fmla="*/ 9 h 278"/>
                <a:gd name="T16" fmla="*/ 2 w 300"/>
                <a:gd name="T17" fmla="*/ 11 h 278"/>
                <a:gd name="T18" fmla="*/ 0 w 300"/>
                <a:gd name="T19" fmla="*/ 7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5" name="Freeform 1424"/>
            <p:cNvSpPr>
              <a:spLocks/>
            </p:cNvSpPr>
            <p:nvPr/>
          </p:nvSpPr>
          <p:spPr bwMode="auto">
            <a:xfrm>
              <a:off x="28" y="2566"/>
              <a:ext cx="57" cy="145"/>
            </a:xfrm>
            <a:custGeom>
              <a:avLst/>
              <a:gdLst>
                <a:gd name="T0" fmla="*/ 0 w 89"/>
                <a:gd name="T1" fmla="*/ 2 h 232"/>
                <a:gd name="T2" fmla="*/ 0 w 89"/>
                <a:gd name="T3" fmla="*/ 6 h 232"/>
                <a:gd name="T4" fmla="*/ 73 w 89"/>
                <a:gd name="T5" fmla="*/ 232 h 232"/>
                <a:gd name="T6" fmla="*/ 89 w 89"/>
                <a:gd name="T7" fmla="*/ 228 h 232"/>
                <a:gd name="T8" fmla="*/ 16 w 89"/>
                <a:gd name="T9" fmla="*/ 0 h 232"/>
                <a:gd name="T10" fmla="*/ 16 w 89"/>
                <a:gd name="T11" fmla="*/ 4 h 232"/>
                <a:gd name="T12" fmla="*/ 0 w 89"/>
                <a:gd name="T13" fmla="*/ 2 h 232"/>
                <a:gd name="T14" fmla="*/ 0 w 89"/>
                <a:gd name="T15" fmla="*/ 4 h 232"/>
                <a:gd name="T16" fmla="*/ 0 w 89"/>
                <a:gd name="T17" fmla="*/ 6 h 232"/>
                <a:gd name="T18" fmla="*/ 0 w 89"/>
                <a:gd name="T19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6" name="Freeform 1425"/>
            <p:cNvSpPr>
              <a:spLocks/>
            </p:cNvSpPr>
            <p:nvPr/>
          </p:nvSpPr>
          <p:spPr bwMode="auto">
            <a:xfrm>
              <a:off x="28" y="2505"/>
              <a:ext cx="17" cy="64"/>
            </a:xfrm>
            <a:custGeom>
              <a:avLst/>
              <a:gdLst>
                <a:gd name="T0" fmla="*/ 20 w 27"/>
                <a:gd name="T1" fmla="*/ 0 h 102"/>
                <a:gd name="T2" fmla="*/ 12 w 27"/>
                <a:gd name="T3" fmla="*/ 0 h 102"/>
                <a:gd name="T4" fmla="*/ 0 w 27"/>
                <a:gd name="T5" fmla="*/ 100 h 102"/>
                <a:gd name="T6" fmla="*/ 16 w 27"/>
                <a:gd name="T7" fmla="*/ 102 h 102"/>
                <a:gd name="T8" fmla="*/ 27 w 27"/>
                <a:gd name="T9" fmla="*/ 0 h 102"/>
                <a:gd name="T10" fmla="*/ 20 w 27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7" name="Freeform 1426"/>
            <p:cNvSpPr>
              <a:spLocks/>
            </p:cNvSpPr>
            <p:nvPr/>
          </p:nvSpPr>
          <p:spPr bwMode="auto">
            <a:xfrm>
              <a:off x="541" y="2896"/>
              <a:ext cx="12" cy="15"/>
            </a:xfrm>
            <a:custGeom>
              <a:avLst/>
              <a:gdLst>
                <a:gd name="T0" fmla="*/ 12 w 20"/>
                <a:gd name="T1" fmla="*/ 19 h 21"/>
                <a:gd name="T2" fmla="*/ 12 w 20"/>
                <a:gd name="T3" fmla="*/ 21 h 21"/>
                <a:gd name="T4" fmla="*/ 20 w 20"/>
                <a:gd name="T5" fmla="*/ 13 h 21"/>
                <a:gd name="T6" fmla="*/ 8 w 20"/>
                <a:gd name="T7" fmla="*/ 0 h 21"/>
                <a:gd name="T8" fmla="*/ 0 w 20"/>
                <a:gd name="T9" fmla="*/ 7 h 21"/>
                <a:gd name="T10" fmla="*/ 0 w 20"/>
                <a:gd name="T11" fmla="*/ 9 h 21"/>
                <a:gd name="T12" fmla="*/ 0 w 20"/>
                <a:gd name="T13" fmla="*/ 7 h 21"/>
                <a:gd name="T14" fmla="*/ 0 w 20"/>
                <a:gd name="T15" fmla="*/ 9 h 21"/>
                <a:gd name="T16" fmla="*/ 12 w 20"/>
                <a:gd name="T1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8" name="Freeform 1427"/>
            <p:cNvSpPr>
              <a:spLocks/>
            </p:cNvSpPr>
            <p:nvPr/>
          </p:nvSpPr>
          <p:spPr bwMode="auto">
            <a:xfrm>
              <a:off x="521" y="2902"/>
              <a:ext cx="28" cy="28"/>
            </a:xfrm>
            <a:custGeom>
              <a:avLst/>
              <a:gdLst>
                <a:gd name="T0" fmla="*/ 11 w 44"/>
                <a:gd name="T1" fmla="*/ 44 h 44"/>
                <a:gd name="T2" fmla="*/ 44 w 44"/>
                <a:gd name="T3" fmla="*/ 10 h 44"/>
                <a:gd name="T4" fmla="*/ 32 w 44"/>
                <a:gd name="T5" fmla="*/ 0 h 44"/>
                <a:gd name="T6" fmla="*/ 0 w 44"/>
                <a:gd name="T7" fmla="*/ 35 h 44"/>
                <a:gd name="T8" fmla="*/ 11 w 44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29" name="Freeform 1428"/>
            <p:cNvSpPr>
              <a:spLocks/>
            </p:cNvSpPr>
            <p:nvPr/>
          </p:nvSpPr>
          <p:spPr bwMode="auto">
            <a:xfrm>
              <a:off x="501" y="2924"/>
              <a:ext cx="27" cy="30"/>
            </a:xfrm>
            <a:custGeom>
              <a:avLst/>
              <a:gdLst>
                <a:gd name="T0" fmla="*/ 12 w 42"/>
                <a:gd name="T1" fmla="*/ 48 h 48"/>
                <a:gd name="T2" fmla="*/ 12 w 42"/>
                <a:gd name="T3" fmla="*/ 46 h 48"/>
                <a:gd name="T4" fmla="*/ 42 w 42"/>
                <a:gd name="T5" fmla="*/ 9 h 48"/>
                <a:gd name="T6" fmla="*/ 31 w 42"/>
                <a:gd name="T7" fmla="*/ 0 h 48"/>
                <a:gd name="T8" fmla="*/ 0 w 42"/>
                <a:gd name="T9" fmla="*/ 36 h 48"/>
                <a:gd name="T10" fmla="*/ 2 w 42"/>
                <a:gd name="T11" fmla="*/ 34 h 48"/>
                <a:gd name="T12" fmla="*/ 12 w 42"/>
                <a:gd name="T13" fmla="*/ 48 h 48"/>
                <a:gd name="T14" fmla="*/ 12 w 42"/>
                <a:gd name="T15" fmla="*/ 46 h 48"/>
                <a:gd name="T16" fmla="*/ 12 w 42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0" name="Freeform 1429"/>
            <p:cNvSpPr>
              <a:spLocks/>
            </p:cNvSpPr>
            <p:nvPr/>
          </p:nvSpPr>
          <p:spPr bwMode="auto">
            <a:xfrm>
              <a:off x="486" y="2946"/>
              <a:ext cx="22" cy="18"/>
            </a:xfrm>
            <a:custGeom>
              <a:avLst/>
              <a:gdLst>
                <a:gd name="T0" fmla="*/ 12 w 37"/>
                <a:gd name="T1" fmla="*/ 29 h 29"/>
                <a:gd name="T2" fmla="*/ 37 w 37"/>
                <a:gd name="T3" fmla="*/ 14 h 29"/>
                <a:gd name="T4" fmla="*/ 27 w 37"/>
                <a:gd name="T5" fmla="*/ 0 h 29"/>
                <a:gd name="T6" fmla="*/ 2 w 37"/>
                <a:gd name="T7" fmla="*/ 16 h 29"/>
                <a:gd name="T8" fmla="*/ 0 w 37"/>
                <a:gd name="T9" fmla="*/ 18 h 29"/>
                <a:gd name="T10" fmla="*/ 2 w 37"/>
                <a:gd name="T11" fmla="*/ 16 h 29"/>
                <a:gd name="T12" fmla="*/ 0 w 37"/>
                <a:gd name="T13" fmla="*/ 18 h 29"/>
                <a:gd name="T14" fmla="*/ 12 w 37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1" name="Freeform 1430"/>
            <p:cNvSpPr>
              <a:spLocks/>
            </p:cNvSpPr>
            <p:nvPr/>
          </p:nvSpPr>
          <p:spPr bwMode="auto">
            <a:xfrm>
              <a:off x="467" y="2957"/>
              <a:ext cx="26" cy="30"/>
            </a:xfrm>
            <a:custGeom>
              <a:avLst/>
              <a:gdLst>
                <a:gd name="T0" fmla="*/ 10 w 41"/>
                <a:gd name="T1" fmla="*/ 48 h 48"/>
                <a:gd name="T2" fmla="*/ 12 w 41"/>
                <a:gd name="T3" fmla="*/ 46 h 48"/>
                <a:gd name="T4" fmla="*/ 41 w 41"/>
                <a:gd name="T5" fmla="*/ 11 h 48"/>
                <a:gd name="T6" fmla="*/ 29 w 41"/>
                <a:gd name="T7" fmla="*/ 0 h 48"/>
                <a:gd name="T8" fmla="*/ 0 w 41"/>
                <a:gd name="T9" fmla="*/ 36 h 48"/>
                <a:gd name="T10" fmla="*/ 2 w 41"/>
                <a:gd name="T11" fmla="*/ 34 h 48"/>
                <a:gd name="T12" fmla="*/ 10 w 41"/>
                <a:gd name="T13" fmla="*/ 48 h 48"/>
                <a:gd name="T14" fmla="*/ 12 w 41"/>
                <a:gd name="T15" fmla="*/ 48 h 48"/>
                <a:gd name="T16" fmla="*/ 12 w 41"/>
                <a:gd name="T17" fmla="*/ 46 h 48"/>
                <a:gd name="T18" fmla="*/ 10 w 41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2" name="Freeform 1431"/>
            <p:cNvSpPr>
              <a:spLocks/>
            </p:cNvSpPr>
            <p:nvPr/>
          </p:nvSpPr>
          <p:spPr bwMode="auto">
            <a:xfrm>
              <a:off x="435" y="2977"/>
              <a:ext cx="37" cy="26"/>
            </a:xfrm>
            <a:custGeom>
              <a:avLst/>
              <a:gdLst>
                <a:gd name="T0" fmla="*/ 8 w 60"/>
                <a:gd name="T1" fmla="*/ 41 h 41"/>
                <a:gd name="T2" fmla="*/ 60 w 60"/>
                <a:gd name="T3" fmla="*/ 14 h 41"/>
                <a:gd name="T4" fmla="*/ 52 w 60"/>
                <a:gd name="T5" fmla="*/ 0 h 41"/>
                <a:gd name="T6" fmla="*/ 0 w 60"/>
                <a:gd name="T7" fmla="*/ 27 h 41"/>
                <a:gd name="T8" fmla="*/ 8 w 6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3" name="Freeform 1432"/>
            <p:cNvSpPr>
              <a:spLocks/>
            </p:cNvSpPr>
            <p:nvPr/>
          </p:nvSpPr>
          <p:spPr bwMode="auto">
            <a:xfrm>
              <a:off x="419" y="2994"/>
              <a:ext cx="22" cy="18"/>
            </a:xfrm>
            <a:custGeom>
              <a:avLst/>
              <a:gdLst>
                <a:gd name="T0" fmla="*/ 4 w 33"/>
                <a:gd name="T1" fmla="*/ 29 h 29"/>
                <a:gd name="T2" fmla="*/ 6 w 33"/>
                <a:gd name="T3" fmla="*/ 27 h 29"/>
                <a:gd name="T4" fmla="*/ 33 w 33"/>
                <a:gd name="T5" fmla="*/ 14 h 29"/>
                <a:gd name="T6" fmla="*/ 25 w 33"/>
                <a:gd name="T7" fmla="*/ 0 h 29"/>
                <a:gd name="T8" fmla="*/ 0 w 33"/>
                <a:gd name="T9" fmla="*/ 14 h 29"/>
                <a:gd name="T10" fmla="*/ 2 w 33"/>
                <a:gd name="T11" fmla="*/ 12 h 29"/>
                <a:gd name="T12" fmla="*/ 4 w 33"/>
                <a:gd name="T13" fmla="*/ 29 h 29"/>
                <a:gd name="T14" fmla="*/ 6 w 33"/>
                <a:gd name="T15" fmla="*/ 29 h 29"/>
                <a:gd name="T16" fmla="*/ 6 w 33"/>
                <a:gd name="T17" fmla="*/ 27 h 29"/>
                <a:gd name="T18" fmla="*/ 4 w 33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4" name="Freeform 1433"/>
            <p:cNvSpPr>
              <a:spLocks/>
            </p:cNvSpPr>
            <p:nvPr/>
          </p:nvSpPr>
          <p:spPr bwMode="auto">
            <a:xfrm>
              <a:off x="410" y="3003"/>
              <a:ext cx="12" cy="10"/>
            </a:xfrm>
            <a:custGeom>
              <a:avLst/>
              <a:gdLst>
                <a:gd name="T0" fmla="*/ 0 w 21"/>
                <a:gd name="T1" fmla="*/ 19 h 19"/>
                <a:gd name="T2" fmla="*/ 2 w 21"/>
                <a:gd name="T3" fmla="*/ 19 h 19"/>
                <a:gd name="T4" fmla="*/ 21 w 21"/>
                <a:gd name="T5" fmla="*/ 17 h 19"/>
                <a:gd name="T6" fmla="*/ 19 w 21"/>
                <a:gd name="T7" fmla="*/ 0 h 19"/>
                <a:gd name="T8" fmla="*/ 0 w 21"/>
                <a:gd name="T9" fmla="*/ 2 h 19"/>
                <a:gd name="T10" fmla="*/ 4 w 21"/>
                <a:gd name="T11" fmla="*/ 3 h 19"/>
                <a:gd name="T12" fmla="*/ 0 w 21"/>
                <a:gd name="T13" fmla="*/ 19 h 19"/>
                <a:gd name="T14" fmla="*/ 2 w 21"/>
                <a:gd name="T15" fmla="*/ 19 h 19"/>
                <a:gd name="T16" fmla="*/ 0 w 21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5" name="Freeform 1434"/>
            <p:cNvSpPr>
              <a:spLocks/>
            </p:cNvSpPr>
            <p:nvPr/>
          </p:nvSpPr>
          <p:spPr bwMode="auto">
            <a:xfrm>
              <a:off x="397" y="3000"/>
              <a:ext cx="15" cy="13"/>
            </a:xfrm>
            <a:custGeom>
              <a:avLst/>
              <a:gdLst>
                <a:gd name="T0" fmla="*/ 4 w 21"/>
                <a:gd name="T1" fmla="*/ 17 h 21"/>
                <a:gd name="T2" fmla="*/ 0 w 21"/>
                <a:gd name="T3" fmla="*/ 17 h 21"/>
                <a:gd name="T4" fmla="*/ 17 w 21"/>
                <a:gd name="T5" fmla="*/ 21 h 21"/>
                <a:gd name="T6" fmla="*/ 21 w 21"/>
                <a:gd name="T7" fmla="*/ 5 h 21"/>
                <a:gd name="T8" fmla="*/ 4 w 21"/>
                <a:gd name="T9" fmla="*/ 0 h 21"/>
                <a:gd name="T10" fmla="*/ 2 w 21"/>
                <a:gd name="T11" fmla="*/ 0 h 21"/>
                <a:gd name="T12" fmla="*/ 4 w 21"/>
                <a:gd name="T13" fmla="*/ 0 h 21"/>
                <a:gd name="T14" fmla="*/ 2 w 21"/>
                <a:gd name="T15" fmla="*/ 0 h 21"/>
                <a:gd name="T16" fmla="*/ 4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6" name="Freeform 1435"/>
            <p:cNvSpPr>
              <a:spLocks/>
            </p:cNvSpPr>
            <p:nvPr/>
          </p:nvSpPr>
          <p:spPr bwMode="auto">
            <a:xfrm>
              <a:off x="387" y="3000"/>
              <a:ext cx="14" cy="12"/>
            </a:xfrm>
            <a:custGeom>
              <a:avLst/>
              <a:gdLst>
                <a:gd name="T0" fmla="*/ 5 w 21"/>
                <a:gd name="T1" fmla="*/ 19 h 19"/>
                <a:gd name="T2" fmla="*/ 3 w 21"/>
                <a:gd name="T3" fmla="*/ 19 h 19"/>
                <a:gd name="T4" fmla="*/ 21 w 21"/>
                <a:gd name="T5" fmla="*/ 17 h 19"/>
                <a:gd name="T6" fmla="*/ 19 w 21"/>
                <a:gd name="T7" fmla="*/ 0 h 19"/>
                <a:gd name="T8" fmla="*/ 2 w 21"/>
                <a:gd name="T9" fmla="*/ 2 h 19"/>
                <a:gd name="T10" fmla="*/ 0 w 21"/>
                <a:gd name="T11" fmla="*/ 4 h 19"/>
                <a:gd name="T12" fmla="*/ 2 w 21"/>
                <a:gd name="T13" fmla="*/ 2 h 19"/>
                <a:gd name="T14" fmla="*/ 0 w 21"/>
                <a:gd name="T15" fmla="*/ 2 h 19"/>
                <a:gd name="T16" fmla="*/ 0 w 21"/>
                <a:gd name="T17" fmla="*/ 4 h 19"/>
                <a:gd name="T18" fmla="*/ 5 w 21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7" name="Freeform 1436"/>
            <p:cNvSpPr>
              <a:spLocks/>
            </p:cNvSpPr>
            <p:nvPr/>
          </p:nvSpPr>
          <p:spPr bwMode="auto">
            <a:xfrm>
              <a:off x="374" y="3003"/>
              <a:ext cx="16" cy="13"/>
            </a:xfrm>
            <a:custGeom>
              <a:avLst/>
              <a:gdLst>
                <a:gd name="T0" fmla="*/ 0 w 26"/>
                <a:gd name="T1" fmla="*/ 21 h 23"/>
                <a:gd name="T2" fmla="*/ 5 w 26"/>
                <a:gd name="T3" fmla="*/ 21 h 23"/>
                <a:gd name="T4" fmla="*/ 26 w 26"/>
                <a:gd name="T5" fmla="*/ 15 h 23"/>
                <a:gd name="T6" fmla="*/ 21 w 26"/>
                <a:gd name="T7" fmla="*/ 0 h 23"/>
                <a:gd name="T8" fmla="*/ 0 w 26"/>
                <a:gd name="T9" fmla="*/ 5 h 23"/>
                <a:gd name="T10" fmla="*/ 5 w 26"/>
                <a:gd name="T11" fmla="*/ 5 h 23"/>
                <a:gd name="T12" fmla="*/ 0 w 26"/>
                <a:gd name="T13" fmla="*/ 21 h 23"/>
                <a:gd name="T14" fmla="*/ 1 w 26"/>
                <a:gd name="T15" fmla="*/ 23 h 23"/>
                <a:gd name="T16" fmla="*/ 5 w 26"/>
                <a:gd name="T17" fmla="*/ 21 h 23"/>
                <a:gd name="T18" fmla="*/ 0 w 26"/>
                <a:gd name="T19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8" name="Freeform 1437"/>
            <p:cNvSpPr>
              <a:spLocks/>
            </p:cNvSpPr>
            <p:nvPr/>
          </p:nvSpPr>
          <p:spPr bwMode="auto">
            <a:xfrm>
              <a:off x="364" y="3003"/>
              <a:ext cx="13" cy="13"/>
            </a:xfrm>
            <a:custGeom>
              <a:avLst/>
              <a:gdLst>
                <a:gd name="T0" fmla="*/ 0 w 19"/>
                <a:gd name="T1" fmla="*/ 14 h 20"/>
                <a:gd name="T2" fmla="*/ 2 w 19"/>
                <a:gd name="T3" fmla="*/ 14 h 20"/>
                <a:gd name="T4" fmla="*/ 14 w 19"/>
                <a:gd name="T5" fmla="*/ 20 h 20"/>
                <a:gd name="T6" fmla="*/ 19 w 19"/>
                <a:gd name="T7" fmla="*/ 4 h 20"/>
                <a:gd name="T8" fmla="*/ 8 w 19"/>
                <a:gd name="T9" fmla="*/ 0 h 20"/>
                <a:gd name="T10" fmla="*/ 0 w 19"/>
                <a:gd name="T11" fmla="*/ 14 h 20"/>
                <a:gd name="T12" fmla="*/ 2 w 19"/>
                <a:gd name="T13" fmla="*/ 14 h 20"/>
                <a:gd name="T14" fmla="*/ 0 w 19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39" name="Freeform 1438"/>
            <p:cNvSpPr>
              <a:spLocks/>
            </p:cNvSpPr>
            <p:nvPr/>
          </p:nvSpPr>
          <p:spPr bwMode="auto">
            <a:xfrm>
              <a:off x="351" y="2995"/>
              <a:ext cx="20" cy="17"/>
            </a:xfrm>
            <a:custGeom>
              <a:avLst/>
              <a:gdLst>
                <a:gd name="T0" fmla="*/ 0 w 31"/>
                <a:gd name="T1" fmla="*/ 13 h 25"/>
                <a:gd name="T2" fmla="*/ 4 w 31"/>
                <a:gd name="T3" fmla="*/ 15 h 25"/>
                <a:gd name="T4" fmla="*/ 23 w 31"/>
                <a:gd name="T5" fmla="*/ 25 h 25"/>
                <a:gd name="T6" fmla="*/ 31 w 31"/>
                <a:gd name="T7" fmla="*/ 11 h 25"/>
                <a:gd name="T8" fmla="*/ 10 w 31"/>
                <a:gd name="T9" fmla="*/ 0 h 25"/>
                <a:gd name="T10" fmla="*/ 12 w 31"/>
                <a:gd name="T11" fmla="*/ 2 h 25"/>
                <a:gd name="T12" fmla="*/ 0 w 31"/>
                <a:gd name="T13" fmla="*/ 13 h 25"/>
                <a:gd name="T14" fmla="*/ 2 w 31"/>
                <a:gd name="T15" fmla="*/ 13 h 25"/>
                <a:gd name="T16" fmla="*/ 4 w 31"/>
                <a:gd name="T17" fmla="*/ 15 h 25"/>
                <a:gd name="T18" fmla="*/ 0 w 31"/>
                <a:gd name="T1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0" name="Freeform 1439"/>
            <p:cNvSpPr>
              <a:spLocks/>
            </p:cNvSpPr>
            <p:nvPr/>
          </p:nvSpPr>
          <p:spPr bwMode="auto">
            <a:xfrm>
              <a:off x="338" y="2985"/>
              <a:ext cx="21" cy="19"/>
            </a:xfrm>
            <a:custGeom>
              <a:avLst/>
              <a:gdLst>
                <a:gd name="T0" fmla="*/ 0 w 33"/>
                <a:gd name="T1" fmla="*/ 9 h 32"/>
                <a:gd name="T2" fmla="*/ 0 w 33"/>
                <a:gd name="T3" fmla="*/ 11 h 32"/>
                <a:gd name="T4" fmla="*/ 21 w 33"/>
                <a:gd name="T5" fmla="*/ 32 h 32"/>
                <a:gd name="T6" fmla="*/ 33 w 33"/>
                <a:gd name="T7" fmla="*/ 21 h 32"/>
                <a:gd name="T8" fmla="*/ 13 w 33"/>
                <a:gd name="T9" fmla="*/ 0 h 32"/>
                <a:gd name="T10" fmla="*/ 0 w 33"/>
                <a:gd name="T11" fmla="*/ 9 h 32"/>
                <a:gd name="T12" fmla="*/ 0 w 33"/>
                <a:gd name="T13" fmla="*/ 11 h 32"/>
                <a:gd name="T14" fmla="*/ 0 w 33"/>
                <a:gd name="T15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1" name="Freeform 1440"/>
            <p:cNvSpPr>
              <a:spLocks/>
            </p:cNvSpPr>
            <p:nvPr/>
          </p:nvSpPr>
          <p:spPr bwMode="auto">
            <a:xfrm>
              <a:off x="308" y="2946"/>
              <a:ext cx="37" cy="44"/>
            </a:xfrm>
            <a:custGeom>
              <a:avLst/>
              <a:gdLst>
                <a:gd name="T0" fmla="*/ 0 w 61"/>
                <a:gd name="T1" fmla="*/ 10 h 73"/>
                <a:gd name="T2" fmla="*/ 2 w 61"/>
                <a:gd name="T3" fmla="*/ 10 h 73"/>
                <a:gd name="T4" fmla="*/ 48 w 61"/>
                <a:gd name="T5" fmla="*/ 73 h 73"/>
                <a:gd name="T6" fmla="*/ 61 w 61"/>
                <a:gd name="T7" fmla="*/ 64 h 73"/>
                <a:gd name="T8" fmla="*/ 13 w 61"/>
                <a:gd name="T9" fmla="*/ 0 h 73"/>
                <a:gd name="T10" fmla="*/ 15 w 61"/>
                <a:gd name="T11" fmla="*/ 2 h 73"/>
                <a:gd name="T12" fmla="*/ 0 w 61"/>
                <a:gd name="T13" fmla="*/ 10 h 73"/>
                <a:gd name="T14" fmla="*/ 2 w 61"/>
                <a:gd name="T15" fmla="*/ 10 h 73"/>
                <a:gd name="T16" fmla="*/ 0 w 61"/>
                <a:gd name="T17" fmla="*/ 1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2" name="Freeform 1441"/>
            <p:cNvSpPr>
              <a:spLocks/>
            </p:cNvSpPr>
            <p:nvPr/>
          </p:nvSpPr>
          <p:spPr bwMode="auto">
            <a:xfrm>
              <a:off x="283" y="2908"/>
              <a:ext cx="33" cy="44"/>
            </a:xfrm>
            <a:custGeom>
              <a:avLst/>
              <a:gdLst>
                <a:gd name="T0" fmla="*/ 2 w 52"/>
                <a:gd name="T1" fmla="*/ 11 h 71"/>
                <a:gd name="T2" fmla="*/ 0 w 52"/>
                <a:gd name="T3" fmla="*/ 10 h 71"/>
                <a:gd name="T4" fmla="*/ 37 w 52"/>
                <a:gd name="T5" fmla="*/ 71 h 71"/>
                <a:gd name="T6" fmla="*/ 52 w 52"/>
                <a:gd name="T7" fmla="*/ 63 h 71"/>
                <a:gd name="T8" fmla="*/ 16 w 52"/>
                <a:gd name="T9" fmla="*/ 2 h 71"/>
                <a:gd name="T10" fmla="*/ 14 w 52"/>
                <a:gd name="T11" fmla="*/ 0 h 71"/>
                <a:gd name="T12" fmla="*/ 16 w 52"/>
                <a:gd name="T13" fmla="*/ 2 h 71"/>
                <a:gd name="T14" fmla="*/ 14 w 52"/>
                <a:gd name="T15" fmla="*/ 0 h 71"/>
                <a:gd name="T16" fmla="*/ 2 w 52"/>
                <a:gd name="T1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3" name="Freeform 1442"/>
            <p:cNvSpPr>
              <a:spLocks/>
            </p:cNvSpPr>
            <p:nvPr/>
          </p:nvSpPr>
          <p:spPr bwMode="auto">
            <a:xfrm>
              <a:off x="271" y="2895"/>
              <a:ext cx="22" cy="20"/>
            </a:xfrm>
            <a:custGeom>
              <a:avLst/>
              <a:gdLst>
                <a:gd name="T0" fmla="*/ 0 w 31"/>
                <a:gd name="T1" fmla="*/ 8 h 32"/>
                <a:gd name="T2" fmla="*/ 2 w 31"/>
                <a:gd name="T3" fmla="*/ 11 h 32"/>
                <a:gd name="T4" fmla="*/ 19 w 31"/>
                <a:gd name="T5" fmla="*/ 32 h 32"/>
                <a:gd name="T6" fmla="*/ 31 w 31"/>
                <a:gd name="T7" fmla="*/ 21 h 32"/>
                <a:gd name="T8" fmla="*/ 14 w 31"/>
                <a:gd name="T9" fmla="*/ 0 h 32"/>
                <a:gd name="T10" fmla="*/ 16 w 31"/>
                <a:gd name="T11" fmla="*/ 4 h 32"/>
                <a:gd name="T12" fmla="*/ 0 w 31"/>
                <a:gd name="T13" fmla="*/ 8 h 32"/>
                <a:gd name="T14" fmla="*/ 0 w 31"/>
                <a:gd name="T15" fmla="*/ 9 h 32"/>
                <a:gd name="T16" fmla="*/ 2 w 31"/>
                <a:gd name="T17" fmla="*/ 11 h 32"/>
                <a:gd name="T18" fmla="*/ 0 w 31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4" name="Freeform 1443"/>
            <p:cNvSpPr>
              <a:spLocks/>
            </p:cNvSpPr>
            <p:nvPr/>
          </p:nvSpPr>
          <p:spPr bwMode="auto">
            <a:xfrm>
              <a:off x="270" y="2884"/>
              <a:ext cx="13" cy="13"/>
            </a:xfrm>
            <a:custGeom>
              <a:avLst/>
              <a:gdLst>
                <a:gd name="T0" fmla="*/ 4 w 22"/>
                <a:gd name="T1" fmla="*/ 11 h 25"/>
                <a:gd name="T2" fmla="*/ 0 w 22"/>
                <a:gd name="T3" fmla="*/ 9 h 25"/>
                <a:gd name="T4" fmla="*/ 6 w 22"/>
                <a:gd name="T5" fmla="*/ 25 h 25"/>
                <a:gd name="T6" fmla="*/ 22 w 22"/>
                <a:gd name="T7" fmla="*/ 21 h 25"/>
                <a:gd name="T8" fmla="*/ 18 w 22"/>
                <a:gd name="T9" fmla="*/ 3 h 25"/>
                <a:gd name="T10" fmla="*/ 14 w 22"/>
                <a:gd name="T11" fmla="*/ 0 h 25"/>
                <a:gd name="T12" fmla="*/ 18 w 22"/>
                <a:gd name="T13" fmla="*/ 3 h 25"/>
                <a:gd name="T14" fmla="*/ 16 w 22"/>
                <a:gd name="T15" fmla="*/ 2 h 25"/>
                <a:gd name="T16" fmla="*/ 14 w 22"/>
                <a:gd name="T17" fmla="*/ 0 h 25"/>
                <a:gd name="T18" fmla="*/ 4 w 22"/>
                <a:gd name="T1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5" name="Freeform 1444"/>
            <p:cNvSpPr>
              <a:spLocks/>
            </p:cNvSpPr>
            <p:nvPr/>
          </p:nvSpPr>
          <p:spPr bwMode="auto">
            <a:xfrm>
              <a:off x="257" y="2872"/>
              <a:ext cx="21" cy="19"/>
            </a:xfrm>
            <a:custGeom>
              <a:avLst/>
              <a:gdLst>
                <a:gd name="T0" fmla="*/ 6 w 33"/>
                <a:gd name="T1" fmla="*/ 6 h 31"/>
                <a:gd name="T2" fmla="*/ 0 w 33"/>
                <a:gd name="T3" fmla="*/ 12 h 31"/>
                <a:gd name="T4" fmla="*/ 23 w 33"/>
                <a:gd name="T5" fmla="*/ 31 h 31"/>
                <a:gd name="T6" fmla="*/ 33 w 33"/>
                <a:gd name="T7" fmla="*/ 20 h 31"/>
                <a:gd name="T8" fmla="*/ 12 w 33"/>
                <a:gd name="T9" fmla="*/ 0 h 31"/>
                <a:gd name="T10" fmla="*/ 6 w 33"/>
                <a:gd name="T11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6" name="Freeform 1445"/>
            <p:cNvSpPr>
              <a:spLocks/>
            </p:cNvSpPr>
            <p:nvPr/>
          </p:nvSpPr>
          <p:spPr bwMode="auto">
            <a:xfrm>
              <a:off x="647" y="2881"/>
              <a:ext cx="17" cy="16"/>
            </a:xfrm>
            <a:custGeom>
              <a:avLst/>
              <a:gdLst>
                <a:gd name="T0" fmla="*/ 6 w 25"/>
                <a:gd name="T1" fmla="*/ 15 h 29"/>
                <a:gd name="T2" fmla="*/ 0 w 25"/>
                <a:gd name="T3" fmla="*/ 13 h 29"/>
                <a:gd name="T4" fmla="*/ 14 w 25"/>
                <a:gd name="T5" fmla="*/ 29 h 29"/>
                <a:gd name="T6" fmla="*/ 25 w 25"/>
                <a:gd name="T7" fmla="*/ 17 h 29"/>
                <a:gd name="T8" fmla="*/ 12 w 25"/>
                <a:gd name="T9" fmla="*/ 2 h 29"/>
                <a:gd name="T10" fmla="*/ 6 w 25"/>
                <a:gd name="T11" fmla="*/ 0 h 29"/>
                <a:gd name="T12" fmla="*/ 12 w 25"/>
                <a:gd name="T13" fmla="*/ 2 h 29"/>
                <a:gd name="T14" fmla="*/ 10 w 25"/>
                <a:gd name="T15" fmla="*/ 0 h 29"/>
                <a:gd name="T16" fmla="*/ 6 w 25"/>
                <a:gd name="T17" fmla="*/ 0 h 29"/>
                <a:gd name="T18" fmla="*/ 6 w 25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7" name="Freeform 1446"/>
            <p:cNvSpPr>
              <a:spLocks/>
            </p:cNvSpPr>
            <p:nvPr/>
          </p:nvSpPr>
          <p:spPr bwMode="auto">
            <a:xfrm>
              <a:off x="609" y="2881"/>
              <a:ext cx="41" cy="9"/>
            </a:xfrm>
            <a:custGeom>
              <a:avLst/>
              <a:gdLst>
                <a:gd name="T0" fmla="*/ 2 w 67"/>
                <a:gd name="T1" fmla="*/ 15 h 15"/>
                <a:gd name="T2" fmla="*/ 67 w 67"/>
                <a:gd name="T3" fmla="*/ 15 h 15"/>
                <a:gd name="T4" fmla="*/ 67 w 67"/>
                <a:gd name="T5" fmla="*/ 0 h 15"/>
                <a:gd name="T6" fmla="*/ 2 w 67"/>
                <a:gd name="T7" fmla="*/ 0 h 15"/>
                <a:gd name="T8" fmla="*/ 0 w 67"/>
                <a:gd name="T9" fmla="*/ 0 h 15"/>
                <a:gd name="T10" fmla="*/ 2 w 67"/>
                <a:gd name="T11" fmla="*/ 0 h 15"/>
                <a:gd name="T12" fmla="*/ 0 w 67"/>
                <a:gd name="T13" fmla="*/ 0 h 15"/>
                <a:gd name="T14" fmla="*/ 2 w 6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8" name="Freeform 1447"/>
            <p:cNvSpPr>
              <a:spLocks/>
            </p:cNvSpPr>
            <p:nvPr/>
          </p:nvSpPr>
          <p:spPr bwMode="auto">
            <a:xfrm>
              <a:off x="556" y="2881"/>
              <a:ext cx="54" cy="16"/>
            </a:xfrm>
            <a:custGeom>
              <a:avLst/>
              <a:gdLst>
                <a:gd name="T0" fmla="*/ 10 w 85"/>
                <a:gd name="T1" fmla="*/ 27 h 29"/>
                <a:gd name="T2" fmla="*/ 6 w 85"/>
                <a:gd name="T3" fmla="*/ 29 h 29"/>
                <a:gd name="T4" fmla="*/ 85 w 85"/>
                <a:gd name="T5" fmla="*/ 15 h 29"/>
                <a:gd name="T6" fmla="*/ 83 w 85"/>
                <a:gd name="T7" fmla="*/ 0 h 29"/>
                <a:gd name="T8" fmla="*/ 4 w 85"/>
                <a:gd name="T9" fmla="*/ 13 h 29"/>
                <a:gd name="T10" fmla="*/ 0 w 85"/>
                <a:gd name="T11" fmla="*/ 15 h 29"/>
                <a:gd name="T12" fmla="*/ 4 w 85"/>
                <a:gd name="T13" fmla="*/ 13 h 29"/>
                <a:gd name="T14" fmla="*/ 2 w 85"/>
                <a:gd name="T15" fmla="*/ 13 h 29"/>
                <a:gd name="T16" fmla="*/ 0 w 85"/>
                <a:gd name="T17" fmla="*/ 15 h 29"/>
                <a:gd name="T18" fmla="*/ 10 w 85"/>
                <a:gd name="T1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49" name="Freeform 1448"/>
            <p:cNvSpPr>
              <a:spLocks/>
            </p:cNvSpPr>
            <p:nvPr/>
          </p:nvSpPr>
          <p:spPr bwMode="auto">
            <a:xfrm>
              <a:off x="546" y="2890"/>
              <a:ext cx="16" cy="15"/>
            </a:xfrm>
            <a:custGeom>
              <a:avLst/>
              <a:gdLst>
                <a:gd name="T0" fmla="*/ 6 w 25"/>
                <a:gd name="T1" fmla="*/ 17 h 25"/>
                <a:gd name="T2" fmla="*/ 12 w 25"/>
                <a:gd name="T3" fmla="*/ 25 h 25"/>
                <a:gd name="T4" fmla="*/ 25 w 25"/>
                <a:gd name="T5" fmla="*/ 12 h 25"/>
                <a:gd name="T6" fmla="*/ 15 w 25"/>
                <a:gd name="T7" fmla="*/ 0 h 25"/>
                <a:gd name="T8" fmla="*/ 0 w 25"/>
                <a:gd name="T9" fmla="*/ 12 h 25"/>
                <a:gd name="T10" fmla="*/ 6 w 25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0" name="Freeform 1449"/>
            <p:cNvSpPr>
              <a:spLocks/>
            </p:cNvSpPr>
            <p:nvPr/>
          </p:nvSpPr>
          <p:spPr bwMode="auto">
            <a:xfrm>
              <a:off x="684" y="3101"/>
              <a:ext cx="12" cy="19"/>
            </a:xfrm>
            <a:custGeom>
              <a:avLst/>
              <a:gdLst>
                <a:gd name="T0" fmla="*/ 0 w 23"/>
                <a:gd name="T1" fmla="*/ 6 h 29"/>
                <a:gd name="T2" fmla="*/ 10 w 23"/>
                <a:gd name="T3" fmla="*/ 29 h 29"/>
                <a:gd name="T4" fmla="*/ 23 w 23"/>
                <a:gd name="T5" fmla="*/ 23 h 29"/>
                <a:gd name="T6" fmla="*/ 15 w 23"/>
                <a:gd name="T7" fmla="*/ 0 h 29"/>
                <a:gd name="T8" fmla="*/ 0 w 23"/>
                <a:gd name="T9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1" name="Freeform 1450"/>
            <p:cNvSpPr>
              <a:spLocks/>
            </p:cNvSpPr>
            <p:nvPr/>
          </p:nvSpPr>
          <p:spPr bwMode="auto">
            <a:xfrm>
              <a:off x="670" y="3067"/>
              <a:ext cx="22" cy="38"/>
            </a:xfrm>
            <a:custGeom>
              <a:avLst/>
              <a:gdLst>
                <a:gd name="T0" fmla="*/ 0 w 36"/>
                <a:gd name="T1" fmla="*/ 4 h 60"/>
                <a:gd name="T2" fmla="*/ 21 w 36"/>
                <a:gd name="T3" fmla="*/ 60 h 60"/>
                <a:gd name="T4" fmla="*/ 36 w 36"/>
                <a:gd name="T5" fmla="*/ 54 h 60"/>
                <a:gd name="T6" fmla="*/ 15 w 36"/>
                <a:gd name="T7" fmla="*/ 0 h 60"/>
                <a:gd name="T8" fmla="*/ 0 w 36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2" name="Freeform 1451"/>
            <p:cNvSpPr>
              <a:spLocks/>
            </p:cNvSpPr>
            <p:nvPr/>
          </p:nvSpPr>
          <p:spPr bwMode="auto">
            <a:xfrm>
              <a:off x="666" y="3056"/>
              <a:ext cx="12" cy="15"/>
            </a:xfrm>
            <a:custGeom>
              <a:avLst/>
              <a:gdLst>
                <a:gd name="T0" fmla="*/ 4 w 19"/>
                <a:gd name="T1" fmla="*/ 0 h 25"/>
                <a:gd name="T2" fmla="*/ 0 w 19"/>
                <a:gd name="T3" fmla="*/ 6 h 25"/>
                <a:gd name="T4" fmla="*/ 4 w 19"/>
                <a:gd name="T5" fmla="*/ 25 h 25"/>
                <a:gd name="T6" fmla="*/ 19 w 19"/>
                <a:gd name="T7" fmla="*/ 21 h 25"/>
                <a:gd name="T8" fmla="*/ 17 w 19"/>
                <a:gd name="T9" fmla="*/ 4 h 25"/>
                <a:gd name="T10" fmla="*/ 15 w 19"/>
                <a:gd name="T11" fmla="*/ 11 h 25"/>
                <a:gd name="T12" fmla="*/ 4 w 19"/>
                <a:gd name="T13" fmla="*/ 0 h 25"/>
                <a:gd name="T14" fmla="*/ 0 w 19"/>
                <a:gd name="T15" fmla="*/ 2 h 25"/>
                <a:gd name="T16" fmla="*/ 0 w 19"/>
                <a:gd name="T17" fmla="*/ 6 h 25"/>
                <a:gd name="T18" fmla="*/ 4 w 19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3" name="Freeform 1452"/>
            <p:cNvSpPr>
              <a:spLocks/>
            </p:cNvSpPr>
            <p:nvPr/>
          </p:nvSpPr>
          <p:spPr bwMode="auto">
            <a:xfrm>
              <a:off x="670" y="2994"/>
              <a:ext cx="75" cy="68"/>
            </a:xfrm>
            <a:custGeom>
              <a:avLst/>
              <a:gdLst>
                <a:gd name="T0" fmla="*/ 102 w 119"/>
                <a:gd name="T1" fmla="*/ 12 h 111"/>
                <a:gd name="T2" fmla="*/ 100 w 119"/>
                <a:gd name="T3" fmla="*/ 0 h 111"/>
                <a:gd name="T4" fmla="*/ 0 w 119"/>
                <a:gd name="T5" fmla="*/ 100 h 111"/>
                <a:gd name="T6" fmla="*/ 11 w 119"/>
                <a:gd name="T7" fmla="*/ 111 h 111"/>
                <a:gd name="T8" fmla="*/ 111 w 119"/>
                <a:gd name="T9" fmla="*/ 12 h 111"/>
                <a:gd name="T10" fmla="*/ 111 w 119"/>
                <a:gd name="T11" fmla="*/ 0 h 111"/>
                <a:gd name="T12" fmla="*/ 111 w 119"/>
                <a:gd name="T13" fmla="*/ 12 h 111"/>
                <a:gd name="T14" fmla="*/ 119 w 119"/>
                <a:gd name="T15" fmla="*/ 6 h 111"/>
                <a:gd name="T16" fmla="*/ 111 w 119"/>
                <a:gd name="T17" fmla="*/ 0 h 111"/>
                <a:gd name="T18" fmla="*/ 102 w 119"/>
                <a:gd name="T19" fmla="*/ 1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4" name="Freeform 1453"/>
            <p:cNvSpPr>
              <a:spLocks/>
            </p:cNvSpPr>
            <p:nvPr/>
          </p:nvSpPr>
          <p:spPr bwMode="auto">
            <a:xfrm>
              <a:off x="714" y="2974"/>
              <a:ext cx="24" cy="26"/>
            </a:xfrm>
            <a:custGeom>
              <a:avLst/>
              <a:gdLst>
                <a:gd name="T0" fmla="*/ 2 w 42"/>
                <a:gd name="T1" fmla="*/ 16 h 43"/>
                <a:gd name="T2" fmla="*/ 0 w 42"/>
                <a:gd name="T3" fmla="*/ 14 h 43"/>
                <a:gd name="T4" fmla="*/ 33 w 42"/>
                <a:gd name="T5" fmla="*/ 43 h 43"/>
                <a:gd name="T6" fmla="*/ 42 w 42"/>
                <a:gd name="T7" fmla="*/ 31 h 43"/>
                <a:gd name="T8" fmla="*/ 10 w 42"/>
                <a:gd name="T9" fmla="*/ 2 h 43"/>
                <a:gd name="T10" fmla="*/ 10 w 42"/>
                <a:gd name="T11" fmla="*/ 0 h 43"/>
                <a:gd name="T12" fmla="*/ 10 w 42"/>
                <a:gd name="T13" fmla="*/ 2 h 43"/>
                <a:gd name="T14" fmla="*/ 10 w 42"/>
                <a:gd name="T15" fmla="*/ 0 h 43"/>
                <a:gd name="T16" fmla="*/ 2 w 42"/>
                <a:gd name="T17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5" name="Freeform 1454"/>
            <p:cNvSpPr>
              <a:spLocks/>
            </p:cNvSpPr>
            <p:nvPr/>
          </p:nvSpPr>
          <p:spPr bwMode="auto">
            <a:xfrm>
              <a:off x="694" y="2967"/>
              <a:ext cx="24" cy="17"/>
            </a:xfrm>
            <a:custGeom>
              <a:avLst/>
              <a:gdLst>
                <a:gd name="T0" fmla="*/ 0 w 39"/>
                <a:gd name="T1" fmla="*/ 10 h 29"/>
                <a:gd name="T2" fmla="*/ 2 w 39"/>
                <a:gd name="T3" fmla="*/ 13 h 29"/>
                <a:gd name="T4" fmla="*/ 31 w 39"/>
                <a:gd name="T5" fmla="*/ 29 h 29"/>
                <a:gd name="T6" fmla="*/ 39 w 39"/>
                <a:gd name="T7" fmla="*/ 13 h 29"/>
                <a:gd name="T8" fmla="*/ 10 w 39"/>
                <a:gd name="T9" fmla="*/ 0 h 29"/>
                <a:gd name="T10" fmla="*/ 14 w 39"/>
                <a:gd name="T11" fmla="*/ 2 h 29"/>
                <a:gd name="T12" fmla="*/ 0 w 39"/>
                <a:gd name="T13" fmla="*/ 10 h 29"/>
                <a:gd name="T14" fmla="*/ 0 w 39"/>
                <a:gd name="T15" fmla="*/ 12 h 29"/>
                <a:gd name="T16" fmla="*/ 2 w 39"/>
                <a:gd name="T17" fmla="*/ 13 h 29"/>
                <a:gd name="T18" fmla="*/ 0 w 39"/>
                <a:gd name="T19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6" name="Freeform 1455"/>
            <p:cNvSpPr>
              <a:spLocks/>
            </p:cNvSpPr>
            <p:nvPr/>
          </p:nvSpPr>
          <p:spPr bwMode="auto">
            <a:xfrm>
              <a:off x="675" y="2930"/>
              <a:ext cx="29" cy="43"/>
            </a:xfrm>
            <a:custGeom>
              <a:avLst/>
              <a:gdLst>
                <a:gd name="T0" fmla="*/ 0 w 45"/>
                <a:gd name="T1" fmla="*/ 7 h 69"/>
                <a:gd name="T2" fmla="*/ 31 w 45"/>
                <a:gd name="T3" fmla="*/ 69 h 69"/>
                <a:gd name="T4" fmla="*/ 45 w 45"/>
                <a:gd name="T5" fmla="*/ 61 h 69"/>
                <a:gd name="T6" fmla="*/ 16 w 45"/>
                <a:gd name="T7" fmla="*/ 0 h 69"/>
                <a:gd name="T8" fmla="*/ 16 w 45"/>
                <a:gd name="T9" fmla="*/ 1 h 69"/>
                <a:gd name="T10" fmla="*/ 0 w 45"/>
                <a:gd name="T11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7" name="Freeform 1456"/>
            <p:cNvSpPr>
              <a:spLocks/>
            </p:cNvSpPr>
            <p:nvPr/>
          </p:nvSpPr>
          <p:spPr bwMode="auto">
            <a:xfrm>
              <a:off x="665" y="2900"/>
              <a:ext cx="21" cy="33"/>
            </a:xfrm>
            <a:custGeom>
              <a:avLst/>
              <a:gdLst>
                <a:gd name="T0" fmla="*/ 0 w 31"/>
                <a:gd name="T1" fmla="*/ 10 h 52"/>
                <a:gd name="T2" fmla="*/ 0 w 31"/>
                <a:gd name="T3" fmla="*/ 8 h 52"/>
                <a:gd name="T4" fmla="*/ 15 w 31"/>
                <a:gd name="T5" fmla="*/ 52 h 52"/>
                <a:gd name="T6" fmla="*/ 31 w 31"/>
                <a:gd name="T7" fmla="*/ 46 h 52"/>
                <a:gd name="T8" fmla="*/ 14 w 31"/>
                <a:gd name="T9" fmla="*/ 2 h 52"/>
                <a:gd name="T10" fmla="*/ 12 w 31"/>
                <a:gd name="T11" fmla="*/ 0 h 52"/>
                <a:gd name="T12" fmla="*/ 14 w 31"/>
                <a:gd name="T13" fmla="*/ 2 h 52"/>
                <a:gd name="T14" fmla="*/ 14 w 31"/>
                <a:gd name="T15" fmla="*/ 0 h 52"/>
                <a:gd name="T16" fmla="*/ 12 w 31"/>
                <a:gd name="T17" fmla="*/ 0 h 52"/>
                <a:gd name="T18" fmla="*/ 0 w 31"/>
                <a:gd name="T19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8" name="Freeform 1457"/>
            <p:cNvSpPr>
              <a:spLocks/>
            </p:cNvSpPr>
            <p:nvPr/>
          </p:nvSpPr>
          <p:spPr bwMode="auto">
            <a:xfrm>
              <a:off x="656" y="2891"/>
              <a:ext cx="16" cy="17"/>
            </a:xfrm>
            <a:custGeom>
              <a:avLst/>
              <a:gdLst>
                <a:gd name="T0" fmla="*/ 6 w 27"/>
                <a:gd name="T1" fmla="*/ 6 h 27"/>
                <a:gd name="T2" fmla="*/ 0 w 27"/>
                <a:gd name="T3" fmla="*/ 12 h 27"/>
                <a:gd name="T4" fmla="*/ 15 w 27"/>
                <a:gd name="T5" fmla="*/ 27 h 27"/>
                <a:gd name="T6" fmla="*/ 27 w 27"/>
                <a:gd name="T7" fmla="*/ 17 h 27"/>
                <a:gd name="T8" fmla="*/ 11 w 27"/>
                <a:gd name="T9" fmla="*/ 0 h 27"/>
                <a:gd name="T10" fmla="*/ 6 w 27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59" name="Freeform 1458"/>
            <p:cNvSpPr>
              <a:spLocks/>
            </p:cNvSpPr>
            <p:nvPr/>
          </p:nvSpPr>
          <p:spPr bwMode="auto">
            <a:xfrm>
              <a:off x="690" y="3221"/>
              <a:ext cx="16" cy="27"/>
            </a:xfrm>
            <a:custGeom>
              <a:avLst/>
              <a:gdLst>
                <a:gd name="T0" fmla="*/ 9 w 24"/>
                <a:gd name="T1" fmla="*/ 0 h 46"/>
                <a:gd name="T2" fmla="*/ 0 w 24"/>
                <a:gd name="T3" fmla="*/ 44 h 46"/>
                <a:gd name="T4" fmla="*/ 15 w 24"/>
                <a:gd name="T5" fmla="*/ 46 h 46"/>
                <a:gd name="T6" fmla="*/ 24 w 24"/>
                <a:gd name="T7" fmla="*/ 4 h 46"/>
                <a:gd name="T8" fmla="*/ 9 w 2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0" name="Freeform 1459"/>
            <p:cNvSpPr>
              <a:spLocks/>
            </p:cNvSpPr>
            <p:nvPr/>
          </p:nvSpPr>
          <p:spPr bwMode="auto">
            <a:xfrm>
              <a:off x="696" y="3193"/>
              <a:ext cx="18" cy="29"/>
            </a:xfrm>
            <a:custGeom>
              <a:avLst/>
              <a:gdLst>
                <a:gd name="T0" fmla="*/ 10 w 27"/>
                <a:gd name="T1" fmla="*/ 1 h 46"/>
                <a:gd name="T2" fmla="*/ 10 w 27"/>
                <a:gd name="T3" fmla="*/ 0 h 46"/>
                <a:gd name="T4" fmla="*/ 0 w 27"/>
                <a:gd name="T5" fmla="*/ 42 h 46"/>
                <a:gd name="T6" fmla="*/ 15 w 27"/>
                <a:gd name="T7" fmla="*/ 46 h 46"/>
                <a:gd name="T8" fmla="*/ 27 w 27"/>
                <a:gd name="T9" fmla="*/ 3 h 46"/>
                <a:gd name="T10" fmla="*/ 27 w 27"/>
                <a:gd name="T11" fmla="*/ 1 h 46"/>
                <a:gd name="T12" fmla="*/ 27 w 27"/>
                <a:gd name="T13" fmla="*/ 3 h 46"/>
                <a:gd name="T14" fmla="*/ 27 w 27"/>
                <a:gd name="T15" fmla="*/ 1 h 46"/>
                <a:gd name="T16" fmla="*/ 10 w 27"/>
                <a:gd name="T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1" name="Freeform 1460"/>
            <p:cNvSpPr>
              <a:spLocks/>
            </p:cNvSpPr>
            <p:nvPr/>
          </p:nvSpPr>
          <p:spPr bwMode="auto">
            <a:xfrm>
              <a:off x="703" y="3175"/>
              <a:ext cx="11" cy="19"/>
            </a:xfrm>
            <a:custGeom>
              <a:avLst/>
              <a:gdLst>
                <a:gd name="T0" fmla="*/ 2 w 17"/>
                <a:gd name="T1" fmla="*/ 4 h 30"/>
                <a:gd name="T2" fmla="*/ 2 w 17"/>
                <a:gd name="T3" fmla="*/ 2 h 30"/>
                <a:gd name="T4" fmla="*/ 0 w 17"/>
                <a:gd name="T5" fmla="*/ 30 h 30"/>
                <a:gd name="T6" fmla="*/ 17 w 17"/>
                <a:gd name="T7" fmla="*/ 30 h 30"/>
                <a:gd name="T8" fmla="*/ 17 w 17"/>
                <a:gd name="T9" fmla="*/ 2 h 30"/>
                <a:gd name="T10" fmla="*/ 17 w 17"/>
                <a:gd name="T11" fmla="*/ 0 h 30"/>
                <a:gd name="T12" fmla="*/ 17 w 17"/>
                <a:gd name="T13" fmla="*/ 2 h 30"/>
                <a:gd name="T14" fmla="*/ 17 w 17"/>
                <a:gd name="T15" fmla="*/ 0 h 30"/>
                <a:gd name="T16" fmla="*/ 2 w 17"/>
                <a:gd name="T1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2" name="Freeform 1461"/>
            <p:cNvSpPr>
              <a:spLocks/>
            </p:cNvSpPr>
            <p:nvPr/>
          </p:nvSpPr>
          <p:spPr bwMode="auto">
            <a:xfrm>
              <a:off x="698" y="3150"/>
              <a:ext cx="16" cy="30"/>
            </a:xfrm>
            <a:custGeom>
              <a:avLst/>
              <a:gdLst>
                <a:gd name="T0" fmla="*/ 0 w 23"/>
                <a:gd name="T1" fmla="*/ 4 h 45"/>
                <a:gd name="T2" fmla="*/ 8 w 23"/>
                <a:gd name="T3" fmla="*/ 45 h 45"/>
                <a:gd name="T4" fmla="*/ 23 w 23"/>
                <a:gd name="T5" fmla="*/ 41 h 45"/>
                <a:gd name="T6" fmla="*/ 15 w 23"/>
                <a:gd name="T7" fmla="*/ 2 h 45"/>
                <a:gd name="T8" fmla="*/ 15 w 23"/>
                <a:gd name="T9" fmla="*/ 0 h 45"/>
                <a:gd name="T10" fmla="*/ 15 w 23"/>
                <a:gd name="T11" fmla="*/ 2 h 45"/>
                <a:gd name="T12" fmla="*/ 15 w 23"/>
                <a:gd name="T13" fmla="*/ 0 h 45"/>
                <a:gd name="T14" fmla="*/ 0 w 23"/>
                <a:gd name="T15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3" name="Freeform 1462"/>
            <p:cNvSpPr>
              <a:spLocks/>
            </p:cNvSpPr>
            <p:nvPr/>
          </p:nvSpPr>
          <p:spPr bwMode="auto">
            <a:xfrm>
              <a:off x="692" y="3126"/>
              <a:ext cx="17" cy="26"/>
            </a:xfrm>
            <a:custGeom>
              <a:avLst/>
              <a:gdLst>
                <a:gd name="T0" fmla="*/ 0 w 25"/>
                <a:gd name="T1" fmla="*/ 6 h 44"/>
                <a:gd name="T2" fmla="*/ 0 w 25"/>
                <a:gd name="T3" fmla="*/ 4 h 44"/>
                <a:gd name="T4" fmla="*/ 10 w 25"/>
                <a:gd name="T5" fmla="*/ 44 h 44"/>
                <a:gd name="T6" fmla="*/ 25 w 25"/>
                <a:gd name="T7" fmla="*/ 40 h 44"/>
                <a:gd name="T8" fmla="*/ 16 w 25"/>
                <a:gd name="T9" fmla="*/ 0 h 44"/>
                <a:gd name="T10" fmla="*/ 0 w 25"/>
                <a:gd name="T11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4" name="Freeform 1463"/>
            <p:cNvSpPr>
              <a:spLocks/>
            </p:cNvSpPr>
            <p:nvPr/>
          </p:nvSpPr>
          <p:spPr bwMode="auto">
            <a:xfrm>
              <a:off x="689" y="3116"/>
              <a:ext cx="14" cy="14"/>
            </a:xfrm>
            <a:custGeom>
              <a:avLst/>
              <a:gdLst>
                <a:gd name="T0" fmla="*/ 7 w 21"/>
                <a:gd name="T1" fmla="*/ 2 h 21"/>
                <a:gd name="T2" fmla="*/ 0 w 21"/>
                <a:gd name="T3" fmla="*/ 6 h 21"/>
                <a:gd name="T4" fmla="*/ 5 w 21"/>
                <a:gd name="T5" fmla="*/ 21 h 21"/>
                <a:gd name="T6" fmla="*/ 21 w 21"/>
                <a:gd name="T7" fmla="*/ 15 h 21"/>
                <a:gd name="T8" fmla="*/ 13 w 21"/>
                <a:gd name="T9" fmla="*/ 0 h 21"/>
                <a:gd name="T10" fmla="*/ 7 w 21"/>
                <a:gd name="T11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5" name="Freeform 1464"/>
            <p:cNvSpPr>
              <a:spLocks/>
            </p:cNvSpPr>
            <p:nvPr/>
          </p:nvSpPr>
          <p:spPr bwMode="auto">
            <a:xfrm>
              <a:off x="723" y="3490"/>
              <a:ext cx="15" cy="21"/>
            </a:xfrm>
            <a:custGeom>
              <a:avLst/>
              <a:gdLst>
                <a:gd name="T0" fmla="*/ 2 w 25"/>
                <a:gd name="T1" fmla="*/ 14 h 33"/>
                <a:gd name="T2" fmla="*/ 0 w 25"/>
                <a:gd name="T3" fmla="*/ 12 h 33"/>
                <a:gd name="T4" fmla="*/ 12 w 25"/>
                <a:gd name="T5" fmla="*/ 33 h 33"/>
                <a:gd name="T6" fmla="*/ 25 w 25"/>
                <a:gd name="T7" fmla="*/ 25 h 33"/>
                <a:gd name="T8" fmla="*/ 14 w 25"/>
                <a:gd name="T9" fmla="*/ 4 h 33"/>
                <a:gd name="T10" fmla="*/ 12 w 25"/>
                <a:gd name="T11" fmla="*/ 0 h 33"/>
                <a:gd name="T12" fmla="*/ 14 w 25"/>
                <a:gd name="T13" fmla="*/ 4 h 33"/>
                <a:gd name="T14" fmla="*/ 14 w 25"/>
                <a:gd name="T15" fmla="*/ 2 h 33"/>
                <a:gd name="T16" fmla="*/ 12 w 25"/>
                <a:gd name="T17" fmla="*/ 0 h 33"/>
                <a:gd name="T18" fmla="*/ 2 w 25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6" name="Freeform 1465"/>
            <p:cNvSpPr>
              <a:spLocks/>
            </p:cNvSpPr>
            <p:nvPr/>
          </p:nvSpPr>
          <p:spPr bwMode="auto">
            <a:xfrm>
              <a:off x="709" y="3481"/>
              <a:ext cx="23" cy="18"/>
            </a:xfrm>
            <a:custGeom>
              <a:avLst/>
              <a:gdLst>
                <a:gd name="T0" fmla="*/ 4 w 35"/>
                <a:gd name="T1" fmla="*/ 15 h 31"/>
                <a:gd name="T2" fmla="*/ 0 w 35"/>
                <a:gd name="T3" fmla="*/ 13 h 31"/>
                <a:gd name="T4" fmla="*/ 25 w 35"/>
                <a:gd name="T5" fmla="*/ 31 h 31"/>
                <a:gd name="T6" fmla="*/ 35 w 35"/>
                <a:gd name="T7" fmla="*/ 17 h 31"/>
                <a:gd name="T8" fmla="*/ 10 w 35"/>
                <a:gd name="T9" fmla="*/ 0 h 31"/>
                <a:gd name="T10" fmla="*/ 6 w 35"/>
                <a:gd name="T11" fmla="*/ 0 h 31"/>
                <a:gd name="T12" fmla="*/ 10 w 35"/>
                <a:gd name="T13" fmla="*/ 0 h 31"/>
                <a:gd name="T14" fmla="*/ 8 w 35"/>
                <a:gd name="T15" fmla="*/ 0 h 31"/>
                <a:gd name="T16" fmla="*/ 6 w 35"/>
                <a:gd name="T17" fmla="*/ 0 h 31"/>
                <a:gd name="T18" fmla="*/ 4 w 35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7" name="Freeform 1466"/>
            <p:cNvSpPr>
              <a:spLocks/>
            </p:cNvSpPr>
            <p:nvPr/>
          </p:nvSpPr>
          <p:spPr bwMode="auto">
            <a:xfrm>
              <a:off x="690" y="3477"/>
              <a:ext cx="22" cy="13"/>
            </a:xfrm>
            <a:custGeom>
              <a:avLst/>
              <a:gdLst>
                <a:gd name="T0" fmla="*/ 1 w 34"/>
                <a:gd name="T1" fmla="*/ 18 h 21"/>
                <a:gd name="T2" fmla="*/ 0 w 34"/>
                <a:gd name="T3" fmla="*/ 18 h 21"/>
                <a:gd name="T4" fmla="*/ 32 w 34"/>
                <a:gd name="T5" fmla="*/ 21 h 21"/>
                <a:gd name="T6" fmla="*/ 34 w 34"/>
                <a:gd name="T7" fmla="*/ 6 h 21"/>
                <a:gd name="T8" fmla="*/ 1 w 34"/>
                <a:gd name="T9" fmla="*/ 0 h 21"/>
                <a:gd name="T10" fmla="*/ 0 w 34"/>
                <a:gd name="T11" fmla="*/ 0 h 21"/>
                <a:gd name="T12" fmla="*/ 1 w 34"/>
                <a:gd name="T13" fmla="*/ 0 h 21"/>
                <a:gd name="T14" fmla="*/ 0 w 34"/>
                <a:gd name="T15" fmla="*/ 0 h 21"/>
                <a:gd name="T16" fmla="*/ 1 w 34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8" name="Freeform 1467"/>
            <p:cNvSpPr>
              <a:spLocks/>
            </p:cNvSpPr>
            <p:nvPr/>
          </p:nvSpPr>
          <p:spPr bwMode="auto">
            <a:xfrm>
              <a:off x="642" y="3477"/>
              <a:ext cx="50" cy="13"/>
            </a:xfrm>
            <a:custGeom>
              <a:avLst/>
              <a:gdLst>
                <a:gd name="T0" fmla="*/ 0 w 78"/>
                <a:gd name="T1" fmla="*/ 23 h 23"/>
                <a:gd name="T2" fmla="*/ 4 w 78"/>
                <a:gd name="T3" fmla="*/ 23 h 23"/>
                <a:gd name="T4" fmla="*/ 78 w 78"/>
                <a:gd name="T5" fmla="*/ 18 h 23"/>
                <a:gd name="T6" fmla="*/ 77 w 78"/>
                <a:gd name="T7" fmla="*/ 0 h 23"/>
                <a:gd name="T8" fmla="*/ 2 w 78"/>
                <a:gd name="T9" fmla="*/ 8 h 23"/>
                <a:gd name="T10" fmla="*/ 6 w 78"/>
                <a:gd name="T11" fmla="*/ 8 h 23"/>
                <a:gd name="T12" fmla="*/ 0 w 78"/>
                <a:gd name="T13" fmla="*/ 23 h 23"/>
                <a:gd name="T14" fmla="*/ 2 w 78"/>
                <a:gd name="T15" fmla="*/ 23 h 23"/>
                <a:gd name="T16" fmla="*/ 4 w 78"/>
                <a:gd name="T17" fmla="*/ 23 h 23"/>
                <a:gd name="T18" fmla="*/ 0 w 7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69" name="Freeform 1468"/>
            <p:cNvSpPr>
              <a:spLocks/>
            </p:cNvSpPr>
            <p:nvPr/>
          </p:nvSpPr>
          <p:spPr bwMode="auto">
            <a:xfrm>
              <a:off x="591" y="3465"/>
              <a:ext cx="54" cy="25"/>
            </a:xfrm>
            <a:custGeom>
              <a:avLst/>
              <a:gdLst>
                <a:gd name="T0" fmla="*/ 0 w 85"/>
                <a:gd name="T1" fmla="*/ 6 h 44"/>
                <a:gd name="T2" fmla="*/ 6 w 85"/>
                <a:gd name="T3" fmla="*/ 14 h 44"/>
                <a:gd name="T4" fmla="*/ 79 w 85"/>
                <a:gd name="T5" fmla="*/ 44 h 44"/>
                <a:gd name="T6" fmla="*/ 85 w 85"/>
                <a:gd name="T7" fmla="*/ 29 h 44"/>
                <a:gd name="T8" fmla="*/ 12 w 85"/>
                <a:gd name="T9" fmla="*/ 0 h 44"/>
                <a:gd name="T10" fmla="*/ 17 w 85"/>
                <a:gd name="T11" fmla="*/ 8 h 44"/>
                <a:gd name="T12" fmla="*/ 0 w 85"/>
                <a:gd name="T13" fmla="*/ 6 h 44"/>
                <a:gd name="T14" fmla="*/ 0 w 85"/>
                <a:gd name="T15" fmla="*/ 12 h 44"/>
                <a:gd name="T16" fmla="*/ 6 w 85"/>
                <a:gd name="T17" fmla="*/ 14 h 44"/>
                <a:gd name="T18" fmla="*/ 0 w 85"/>
                <a:gd name="T1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0" name="Freeform 1469"/>
            <p:cNvSpPr>
              <a:spLocks/>
            </p:cNvSpPr>
            <p:nvPr/>
          </p:nvSpPr>
          <p:spPr bwMode="auto">
            <a:xfrm>
              <a:off x="632" y="3380"/>
              <a:ext cx="28" cy="21"/>
            </a:xfrm>
            <a:custGeom>
              <a:avLst/>
              <a:gdLst>
                <a:gd name="T0" fmla="*/ 27 w 43"/>
                <a:gd name="T1" fmla="*/ 4 h 36"/>
                <a:gd name="T2" fmla="*/ 31 w 43"/>
                <a:gd name="T3" fmla="*/ 0 h 36"/>
                <a:gd name="T4" fmla="*/ 0 w 43"/>
                <a:gd name="T5" fmla="*/ 23 h 36"/>
                <a:gd name="T6" fmla="*/ 10 w 43"/>
                <a:gd name="T7" fmla="*/ 36 h 36"/>
                <a:gd name="T8" fmla="*/ 41 w 43"/>
                <a:gd name="T9" fmla="*/ 13 h 36"/>
                <a:gd name="T10" fmla="*/ 43 w 43"/>
                <a:gd name="T11" fmla="*/ 10 h 36"/>
                <a:gd name="T12" fmla="*/ 41 w 43"/>
                <a:gd name="T13" fmla="*/ 13 h 36"/>
                <a:gd name="T14" fmla="*/ 43 w 43"/>
                <a:gd name="T15" fmla="*/ 11 h 36"/>
                <a:gd name="T16" fmla="*/ 43 w 43"/>
                <a:gd name="T17" fmla="*/ 10 h 36"/>
                <a:gd name="T18" fmla="*/ 27 w 43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1" name="Freeform 1470"/>
            <p:cNvSpPr>
              <a:spLocks/>
            </p:cNvSpPr>
            <p:nvPr/>
          </p:nvSpPr>
          <p:spPr bwMode="auto">
            <a:xfrm>
              <a:off x="650" y="3324"/>
              <a:ext cx="36" cy="62"/>
            </a:xfrm>
            <a:custGeom>
              <a:avLst/>
              <a:gdLst>
                <a:gd name="T0" fmla="*/ 39 w 56"/>
                <a:gd name="T1" fmla="*/ 4 h 100"/>
                <a:gd name="T2" fmla="*/ 40 w 56"/>
                <a:gd name="T3" fmla="*/ 0 h 100"/>
                <a:gd name="T4" fmla="*/ 0 w 56"/>
                <a:gd name="T5" fmla="*/ 94 h 100"/>
                <a:gd name="T6" fmla="*/ 16 w 56"/>
                <a:gd name="T7" fmla="*/ 100 h 100"/>
                <a:gd name="T8" fmla="*/ 56 w 56"/>
                <a:gd name="T9" fmla="*/ 7 h 100"/>
                <a:gd name="T10" fmla="*/ 56 w 56"/>
                <a:gd name="T11" fmla="*/ 4 h 100"/>
                <a:gd name="T12" fmla="*/ 56 w 56"/>
                <a:gd name="T13" fmla="*/ 7 h 100"/>
                <a:gd name="T14" fmla="*/ 56 w 56"/>
                <a:gd name="T15" fmla="*/ 5 h 100"/>
                <a:gd name="T16" fmla="*/ 56 w 56"/>
                <a:gd name="T17" fmla="*/ 4 h 100"/>
                <a:gd name="T18" fmla="*/ 39 w 56"/>
                <a:gd name="T19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2" name="Freeform 1471"/>
            <p:cNvSpPr>
              <a:spLocks/>
            </p:cNvSpPr>
            <p:nvPr/>
          </p:nvSpPr>
          <p:spPr bwMode="auto">
            <a:xfrm>
              <a:off x="673" y="3313"/>
              <a:ext cx="13" cy="14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1 h 23"/>
                <a:gd name="T4" fmla="*/ 0 w 17"/>
                <a:gd name="T5" fmla="*/ 23 h 23"/>
                <a:gd name="T6" fmla="*/ 17 w 17"/>
                <a:gd name="T7" fmla="*/ 23 h 23"/>
                <a:gd name="T8" fmla="*/ 17 w 17"/>
                <a:gd name="T9" fmla="*/ 1 h 23"/>
                <a:gd name="T10" fmla="*/ 17 w 17"/>
                <a:gd name="T11" fmla="*/ 3 h 23"/>
                <a:gd name="T12" fmla="*/ 0 w 17"/>
                <a:gd name="T13" fmla="*/ 0 h 23"/>
                <a:gd name="T14" fmla="*/ 0 w 17"/>
                <a:gd name="T15" fmla="*/ 1 h 23"/>
                <a:gd name="T16" fmla="*/ 0 w 1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3" name="Freeform 1472"/>
            <p:cNvSpPr>
              <a:spLocks/>
            </p:cNvSpPr>
            <p:nvPr/>
          </p:nvSpPr>
          <p:spPr bwMode="auto">
            <a:xfrm>
              <a:off x="673" y="3272"/>
              <a:ext cx="21" cy="43"/>
            </a:xfrm>
            <a:custGeom>
              <a:avLst/>
              <a:gdLst>
                <a:gd name="T0" fmla="*/ 15 w 30"/>
                <a:gd name="T1" fmla="*/ 0 h 67"/>
                <a:gd name="T2" fmla="*/ 0 w 30"/>
                <a:gd name="T3" fmla="*/ 64 h 67"/>
                <a:gd name="T4" fmla="*/ 17 w 30"/>
                <a:gd name="T5" fmla="*/ 67 h 67"/>
                <a:gd name="T6" fmla="*/ 30 w 30"/>
                <a:gd name="T7" fmla="*/ 4 h 67"/>
                <a:gd name="T8" fmla="*/ 15 w 30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4" name="Freeform 1473"/>
            <p:cNvSpPr>
              <a:spLocks/>
            </p:cNvSpPr>
            <p:nvPr/>
          </p:nvSpPr>
          <p:spPr bwMode="auto">
            <a:xfrm>
              <a:off x="684" y="3245"/>
              <a:ext cx="16" cy="30"/>
            </a:xfrm>
            <a:custGeom>
              <a:avLst/>
              <a:gdLst>
                <a:gd name="T0" fmla="*/ 17 w 25"/>
                <a:gd name="T1" fmla="*/ 2 h 46"/>
                <a:gd name="T2" fmla="*/ 10 w 25"/>
                <a:gd name="T3" fmla="*/ 0 h 46"/>
                <a:gd name="T4" fmla="*/ 0 w 25"/>
                <a:gd name="T5" fmla="*/ 42 h 46"/>
                <a:gd name="T6" fmla="*/ 15 w 25"/>
                <a:gd name="T7" fmla="*/ 46 h 46"/>
                <a:gd name="T8" fmla="*/ 25 w 25"/>
                <a:gd name="T9" fmla="*/ 4 h 46"/>
                <a:gd name="T10" fmla="*/ 17 w 25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5" name="Freeform 1474"/>
            <p:cNvSpPr>
              <a:spLocks/>
            </p:cNvSpPr>
            <p:nvPr/>
          </p:nvSpPr>
          <p:spPr bwMode="auto">
            <a:xfrm>
              <a:off x="1036" y="3605"/>
              <a:ext cx="12" cy="11"/>
            </a:xfrm>
            <a:custGeom>
              <a:avLst/>
              <a:gdLst>
                <a:gd name="T0" fmla="*/ 0 w 18"/>
                <a:gd name="T1" fmla="*/ 11 h 19"/>
                <a:gd name="T2" fmla="*/ 8 w 18"/>
                <a:gd name="T3" fmla="*/ 19 h 19"/>
                <a:gd name="T4" fmla="*/ 18 w 18"/>
                <a:gd name="T5" fmla="*/ 5 h 19"/>
                <a:gd name="T6" fmla="*/ 10 w 18"/>
                <a:gd name="T7" fmla="*/ 0 h 19"/>
                <a:gd name="T8" fmla="*/ 0 w 1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6" name="Freeform 1475"/>
            <p:cNvSpPr>
              <a:spLocks/>
            </p:cNvSpPr>
            <p:nvPr/>
          </p:nvSpPr>
          <p:spPr bwMode="auto">
            <a:xfrm>
              <a:off x="1020" y="3593"/>
              <a:ext cx="23" cy="18"/>
            </a:xfrm>
            <a:custGeom>
              <a:avLst/>
              <a:gdLst>
                <a:gd name="T0" fmla="*/ 0 w 34"/>
                <a:gd name="T1" fmla="*/ 11 h 32"/>
                <a:gd name="T2" fmla="*/ 24 w 34"/>
                <a:gd name="T3" fmla="*/ 32 h 32"/>
                <a:gd name="T4" fmla="*/ 34 w 34"/>
                <a:gd name="T5" fmla="*/ 21 h 32"/>
                <a:gd name="T6" fmla="*/ 9 w 34"/>
                <a:gd name="T7" fmla="*/ 0 h 32"/>
                <a:gd name="T8" fmla="*/ 11 w 34"/>
                <a:gd name="T9" fmla="*/ 0 h 32"/>
                <a:gd name="T10" fmla="*/ 0 w 34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7" name="Freeform 1476"/>
            <p:cNvSpPr>
              <a:spLocks/>
            </p:cNvSpPr>
            <p:nvPr/>
          </p:nvSpPr>
          <p:spPr bwMode="auto">
            <a:xfrm>
              <a:off x="1003" y="3574"/>
              <a:ext cx="25" cy="25"/>
            </a:xfrm>
            <a:custGeom>
              <a:avLst/>
              <a:gdLst>
                <a:gd name="T0" fmla="*/ 0 w 40"/>
                <a:gd name="T1" fmla="*/ 11 h 40"/>
                <a:gd name="T2" fmla="*/ 29 w 40"/>
                <a:gd name="T3" fmla="*/ 40 h 40"/>
                <a:gd name="T4" fmla="*/ 40 w 40"/>
                <a:gd name="T5" fmla="*/ 29 h 40"/>
                <a:gd name="T6" fmla="*/ 11 w 40"/>
                <a:gd name="T7" fmla="*/ 0 h 40"/>
                <a:gd name="T8" fmla="*/ 0 w 40"/>
                <a:gd name="T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8" name="Freeform 1477"/>
            <p:cNvSpPr>
              <a:spLocks/>
            </p:cNvSpPr>
            <p:nvPr/>
          </p:nvSpPr>
          <p:spPr bwMode="auto">
            <a:xfrm>
              <a:off x="980" y="3548"/>
              <a:ext cx="29" cy="33"/>
            </a:xfrm>
            <a:custGeom>
              <a:avLst/>
              <a:gdLst>
                <a:gd name="T0" fmla="*/ 0 w 46"/>
                <a:gd name="T1" fmla="*/ 10 h 52"/>
                <a:gd name="T2" fmla="*/ 35 w 46"/>
                <a:gd name="T3" fmla="*/ 52 h 52"/>
                <a:gd name="T4" fmla="*/ 46 w 46"/>
                <a:gd name="T5" fmla="*/ 41 h 52"/>
                <a:gd name="T6" fmla="*/ 12 w 46"/>
                <a:gd name="T7" fmla="*/ 0 h 52"/>
                <a:gd name="T8" fmla="*/ 0 w 46"/>
                <a:gd name="T9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79" name="Freeform 1478"/>
            <p:cNvSpPr>
              <a:spLocks/>
            </p:cNvSpPr>
            <p:nvPr/>
          </p:nvSpPr>
          <p:spPr bwMode="auto">
            <a:xfrm>
              <a:off x="971" y="3536"/>
              <a:ext cx="17" cy="18"/>
            </a:xfrm>
            <a:custGeom>
              <a:avLst/>
              <a:gdLst>
                <a:gd name="T0" fmla="*/ 4 w 27"/>
                <a:gd name="T1" fmla="*/ 16 h 31"/>
                <a:gd name="T2" fmla="*/ 0 w 27"/>
                <a:gd name="T3" fmla="*/ 12 h 31"/>
                <a:gd name="T4" fmla="*/ 15 w 27"/>
                <a:gd name="T5" fmla="*/ 31 h 31"/>
                <a:gd name="T6" fmla="*/ 27 w 27"/>
                <a:gd name="T7" fmla="*/ 21 h 31"/>
                <a:gd name="T8" fmla="*/ 11 w 27"/>
                <a:gd name="T9" fmla="*/ 2 h 31"/>
                <a:gd name="T10" fmla="*/ 6 w 27"/>
                <a:gd name="T11" fmla="*/ 0 h 31"/>
                <a:gd name="T12" fmla="*/ 11 w 27"/>
                <a:gd name="T13" fmla="*/ 2 h 31"/>
                <a:gd name="T14" fmla="*/ 9 w 27"/>
                <a:gd name="T15" fmla="*/ 0 h 31"/>
                <a:gd name="T16" fmla="*/ 6 w 27"/>
                <a:gd name="T17" fmla="*/ 0 h 31"/>
                <a:gd name="T18" fmla="*/ 4 w 27"/>
                <a:gd name="T1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0" name="Freeform 1479"/>
            <p:cNvSpPr>
              <a:spLocks/>
            </p:cNvSpPr>
            <p:nvPr/>
          </p:nvSpPr>
          <p:spPr bwMode="auto">
            <a:xfrm>
              <a:off x="959" y="3533"/>
              <a:ext cx="16" cy="12"/>
            </a:xfrm>
            <a:custGeom>
              <a:avLst/>
              <a:gdLst>
                <a:gd name="T0" fmla="*/ 0 w 25"/>
                <a:gd name="T1" fmla="*/ 16 h 20"/>
                <a:gd name="T2" fmla="*/ 23 w 25"/>
                <a:gd name="T3" fmla="*/ 20 h 20"/>
                <a:gd name="T4" fmla="*/ 25 w 25"/>
                <a:gd name="T5" fmla="*/ 4 h 20"/>
                <a:gd name="T6" fmla="*/ 2 w 25"/>
                <a:gd name="T7" fmla="*/ 0 h 20"/>
                <a:gd name="T8" fmla="*/ 0 w 25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1" name="Freeform 1480"/>
            <p:cNvSpPr>
              <a:spLocks/>
            </p:cNvSpPr>
            <p:nvPr/>
          </p:nvSpPr>
          <p:spPr bwMode="auto">
            <a:xfrm>
              <a:off x="944" y="3533"/>
              <a:ext cx="16" cy="11"/>
            </a:xfrm>
            <a:custGeom>
              <a:avLst/>
              <a:gdLst>
                <a:gd name="T0" fmla="*/ 0 w 25"/>
                <a:gd name="T1" fmla="*/ 15 h 17"/>
                <a:gd name="T2" fmla="*/ 2 w 25"/>
                <a:gd name="T3" fmla="*/ 15 h 17"/>
                <a:gd name="T4" fmla="*/ 23 w 25"/>
                <a:gd name="T5" fmla="*/ 17 h 17"/>
                <a:gd name="T6" fmla="*/ 25 w 25"/>
                <a:gd name="T7" fmla="*/ 1 h 17"/>
                <a:gd name="T8" fmla="*/ 2 w 25"/>
                <a:gd name="T9" fmla="*/ 0 h 17"/>
                <a:gd name="T10" fmla="*/ 3 w 25"/>
                <a:gd name="T11" fmla="*/ 0 h 17"/>
                <a:gd name="T12" fmla="*/ 0 w 25"/>
                <a:gd name="T13" fmla="*/ 15 h 17"/>
                <a:gd name="T14" fmla="*/ 2 w 25"/>
                <a:gd name="T15" fmla="*/ 15 h 17"/>
                <a:gd name="T16" fmla="*/ 0 w 25"/>
                <a:gd name="T1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2" name="Freeform 1481"/>
            <p:cNvSpPr>
              <a:spLocks/>
            </p:cNvSpPr>
            <p:nvPr/>
          </p:nvSpPr>
          <p:spPr bwMode="auto">
            <a:xfrm>
              <a:off x="926" y="3526"/>
              <a:ext cx="20" cy="16"/>
            </a:xfrm>
            <a:custGeom>
              <a:avLst/>
              <a:gdLst>
                <a:gd name="T0" fmla="*/ 0 w 30"/>
                <a:gd name="T1" fmla="*/ 15 h 23"/>
                <a:gd name="T2" fmla="*/ 27 w 30"/>
                <a:gd name="T3" fmla="*/ 23 h 23"/>
                <a:gd name="T4" fmla="*/ 30 w 30"/>
                <a:gd name="T5" fmla="*/ 8 h 23"/>
                <a:gd name="T6" fmla="*/ 4 w 30"/>
                <a:gd name="T7" fmla="*/ 0 h 23"/>
                <a:gd name="T8" fmla="*/ 0 w 30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3" name="Freeform 1482"/>
            <p:cNvSpPr>
              <a:spLocks/>
            </p:cNvSpPr>
            <p:nvPr/>
          </p:nvSpPr>
          <p:spPr bwMode="auto">
            <a:xfrm>
              <a:off x="906" y="3521"/>
              <a:ext cx="25" cy="17"/>
            </a:xfrm>
            <a:custGeom>
              <a:avLst/>
              <a:gdLst>
                <a:gd name="T0" fmla="*/ 2 w 37"/>
                <a:gd name="T1" fmla="*/ 18 h 25"/>
                <a:gd name="T2" fmla="*/ 0 w 37"/>
                <a:gd name="T3" fmla="*/ 18 h 25"/>
                <a:gd name="T4" fmla="*/ 33 w 37"/>
                <a:gd name="T5" fmla="*/ 25 h 25"/>
                <a:gd name="T6" fmla="*/ 37 w 37"/>
                <a:gd name="T7" fmla="*/ 10 h 25"/>
                <a:gd name="T8" fmla="*/ 4 w 37"/>
                <a:gd name="T9" fmla="*/ 2 h 25"/>
                <a:gd name="T10" fmla="*/ 0 w 37"/>
                <a:gd name="T11" fmla="*/ 0 h 25"/>
                <a:gd name="T12" fmla="*/ 4 w 37"/>
                <a:gd name="T13" fmla="*/ 2 h 25"/>
                <a:gd name="T14" fmla="*/ 2 w 37"/>
                <a:gd name="T15" fmla="*/ 0 h 25"/>
                <a:gd name="T16" fmla="*/ 0 w 37"/>
                <a:gd name="T17" fmla="*/ 0 h 25"/>
                <a:gd name="T18" fmla="*/ 2 w 37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4" name="Freeform 1483"/>
            <p:cNvSpPr>
              <a:spLocks/>
            </p:cNvSpPr>
            <p:nvPr/>
          </p:nvSpPr>
          <p:spPr bwMode="auto">
            <a:xfrm>
              <a:off x="886" y="3521"/>
              <a:ext cx="22" cy="12"/>
            </a:xfrm>
            <a:custGeom>
              <a:avLst/>
              <a:gdLst>
                <a:gd name="T0" fmla="*/ 0 w 34"/>
                <a:gd name="T1" fmla="*/ 21 h 21"/>
                <a:gd name="T2" fmla="*/ 1 w 34"/>
                <a:gd name="T3" fmla="*/ 21 h 21"/>
                <a:gd name="T4" fmla="*/ 34 w 34"/>
                <a:gd name="T5" fmla="*/ 18 h 21"/>
                <a:gd name="T6" fmla="*/ 32 w 34"/>
                <a:gd name="T7" fmla="*/ 0 h 21"/>
                <a:gd name="T8" fmla="*/ 0 w 34"/>
                <a:gd name="T9" fmla="*/ 4 h 21"/>
                <a:gd name="T10" fmla="*/ 1 w 34"/>
                <a:gd name="T11" fmla="*/ 4 h 21"/>
                <a:gd name="T12" fmla="*/ 0 w 34"/>
                <a:gd name="T13" fmla="*/ 21 h 21"/>
                <a:gd name="T14" fmla="*/ 1 w 34"/>
                <a:gd name="T15" fmla="*/ 21 h 21"/>
                <a:gd name="T16" fmla="*/ 0 w 3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5" name="Freeform 1484"/>
            <p:cNvSpPr>
              <a:spLocks/>
            </p:cNvSpPr>
            <p:nvPr/>
          </p:nvSpPr>
          <p:spPr bwMode="auto">
            <a:xfrm>
              <a:off x="860" y="3521"/>
              <a:ext cx="26" cy="12"/>
            </a:xfrm>
            <a:custGeom>
              <a:avLst/>
              <a:gdLst>
                <a:gd name="T0" fmla="*/ 0 w 40"/>
                <a:gd name="T1" fmla="*/ 16 h 21"/>
                <a:gd name="T2" fmla="*/ 39 w 40"/>
                <a:gd name="T3" fmla="*/ 21 h 21"/>
                <a:gd name="T4" fmla="*/ 40 w 40"/>
                <a:gd name="T5" fmla="*/ 4 h 21"/>
                <a:gd name="T6" fmla="*/ 2 w 40"/>
                <a:gd name="T7" fmla="*/ 0 h 21"/>
                <a:gd name="T8" fmla="*/ 0 w 40"/>
                <a:gd name="T9" fmla="*/ 0 h 21"/>
                <a:gd name="T10" fmla="*/ 2 w 40"/>
                <a:gd name="T11" fmla="*/ 0 h 21"/>
                <a:gd name="T12" fmla="*/ 0 w 40"/>
                <a:gd name="T13" fmla="*/ 0 h 21"/>
                <a:gd name="T14" fmla="*/ 0 w 40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6" name="Freeform 1485"/>
            <p:cNvSpPr>
              <a:spLocks/>
            </p:cNvSpPr>
            <p:nvPr/>
          </p:nvSpPr>
          <p:spPr bwMode="auto">
            <a:xfrm>
              <a:off x="828" y="3518"/>
              <a:ext cx="32" cy="14"/>
            </a:xfrm>
            <a:custGeom>
              <a:avLst/>
              <a:gdLst>
                <a:gd name="T0" fmla="*/ 0 w 54"/>
                <a:gd name="T1" fmla="*/ 18 h 20"/>
                <a:gd name="T2" fmla="*/ 54 w 54"/>
                <a:gd name="T3" fmla="*/ 20 h 20"/>
                <a:gd name="T4" fmla="*/ 54 w 54"/>
                <a:gd name="T5" fmla="*/ 4 h 20"/>
                <a:gd name="T6" fmla="*/ 0 w 54"/>
                <a:gd name="T7" fmla="*/ 0 h 20"/>
                <a:gd name="T8" fmla="*/ 2 w 54"/>
                <a:gd name="T9" fmla="*/ 0 h 20"/>
                <a:gd name="T10" fmla="*/ 0 w 54"/>
                <a:gd name="T1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7" name="Freeform 1486"/>
            <p:cNvSpPr>
              <a:spLocks/>
            </p:cNvSpPr>
            <p:nvPr/>
          </p:nvSpPr>
          <p:spPr bwMode="auto">
            <a:xfrm>
              <a:off x="790" y="3516"/>
              <a:ext cx="38" cy="14"/>
            </a:xfrm>
            <a:custGeom>
              <a:avLst/>
              <a:gdLst>
                <a:gd name="T0" fmla="*/ 0 w 59"/>
                <a:gd name="T1" fmla="*/ 17 h 23"/>
                <a:gd name="T2" fmla="*/ 57 w 59"/>
                <a:gd name="T3" fmla="*/ 23 h 23"/>
                <a:gd name="T4" fmla="*/ 59 w 59"/>
                <a:gd name="T5" fmla="*/ 5 h 23"/>
                <a:gd name="T6" fmla="*/ 2 w 59"/>
                <a:gd name="T7" fmla="*/ 0 h 23"/>
                <a:gd name="T8" fmla="*/ 0 w 59"/>
                <a:gd name="T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8" name="Freeform 1487"/>
            <p:cNvSpPr>
              <a:spLocks/>
            </p:cNvSpPr>
            <p:nvPr/>
          </p:nvSpPr>
          <p:spPr bwMode="auto">
            <a:xfrm>
              <a:off x="761" y="3511"/>
              <a:ext cx="31" cy="15"/>
            </a:xfrm>
            <a:custGeom>
              <a:avLst/>
              <a:gdLst>
                <a:gd name="T0" fmla="*/ 2 w 50"/>
                <a:gd name="T1" fmla="*/ 17 h 23"/>
                <a:gd name="T2" fmla="*/ 0 w 50"/>
                <a:gd name="T3" fmla="*/ 17 h 23"/>
                <a:gd name="T4" fmla="*/ 48 w 50"/>
                <a:gd name="T5" fmla="*/ 23 h 23"/>
                <a:gd name="T6" fmla="*/ 50 w 50"/>
                <a:gd name="T7" fmla="*/ 6 h 23"/>
                <a:gd name="T8" fmla="*/ 2 w 50"/>
                <a:gd name="T9" fmla="*/ 0 h 23"/>
                <a:gd name="T10" fmla="*/ 2 w 50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89" name="Freeform 1488"/>
            <p:cNvSpPr>
              <a:spLocks/>
            </p:cNvSpPr>
            <p:nvPr/>
          </p:nvSpPr>
          <p:spPr bwMode="auto">
            <a:xfrm>
              <a:off x="738" y="3511"/>
              <a:ext cx="23" cy="12"/>
            </a:xfrm>
            <a:custGeom>
              <a:avLst/>
              <a:gdLst>
                <a:gd name="T0" fmla="*/ 0 w 39"/>
                <a:gd name="T1" fmla="*/ 13 h 17"/>
                <a:gd name="T2" fmla="*/ 8 w 39"/>
                <a:gd name="T3" fmla="*/ 17 h 17"/>
                <a:gd name="T4" fmla="*/ 39 w 39"/>
                <a:gd name="T5" fmla="*/ 17 h 17"/>
                <a:gd name="T6" fmla="*/ 39 w 39"/>
                <a:gd name="T7" fmla="*/ 0 h 17"/>
                <a:gd name="T8" fmla="*/ 8 w 39"/>
                <a:gd name="T9" fmla="*/ 0 h 17"/>
                <a:gd name="T10" fmla="*/ 14 w 39"/>
                <a:gd name="T11" fmla="*/ 4 h 17"/>
                <a:gd name="T12" fmla="*/ 0 w 39"/>
                <a:gd name="T13" fmla="*/ 13 h 17"/>
                <a:gd name="T14" fmla="*/ 4 w 39"/>
                <a:gd name="T15" fmla="*/ 17 h 17"/>
                <a:gd name="T16" fmla="*/ 8 w 39"/>
                <a:gd name="T17" fmla="*/ 17 h 17"/>
                <a:gd name="T18" fmla="*/ 0 w 39"/>
                <a:gd name="T1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0" name="Freeform 1489"/>
            <p:cNvSpPr>
              <a:spLocks/>
            </p:cNvSpPr>
            <p:nvPr/>
          </p:nvSpPr>
          <p:spPr bwMode="auto">
            <a:xfrm>
              <a:off x="732" y="3505"/>
              <a:ext cx="14" cy="15"/>
            </a:xfrm>
            <a:custGeom>
              <a:avLst/>
              <a:gdLst>
                <a:gd name="T0" fmla="*/ 8 w 25"/>
                <a:gd name="T1" fmla="*/ 6 h 23"/>
                <a:gd name="T2" fmla="*/ 0 w 25"/>
                <a:gd name="T3" fmla="*/ 10 h 23"/>
                <a:gd name="T4" fmla="*/ 11 w 25"/>
                <a:gd name="T5" fmla="*/ 23 h 23"/>
                <a:gd name="T6" fmla="*/ 25 w 25"/>
                <a:gd name="T7" fmla="*/ 14 h 23"/>
                <a:gd name="T8" fmla="*/ 13 w 25"/>
                <a:gd name="T9" fmla="*/ 0 h 23"/>
                <a:gd name="T10" fmla="*/ 8 w 25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1" name="Freeform 1490"/>
            <p:cNvSpPr>
              <a:spLocks/>
            </p:cNvSpPr>
            <p:nvPr/>
          </p:nvSpPr>
          <p:spPr bwMode="auto">
            <a:xfrm>
              <a:off x="1234" y="3723"/>
              <a:ext cx="12" cy="9"/>
            </a:xfrm>
            <a:custGeom>
              <a:avLst/>
              <a:gdLst>
                <a:gd name="T0" fmla="*/ 0 w 18"/>
                <a:gd name="T1" fmla="*/ 17 h 17"/>
                <a:gd name="T2" fmla="*/ 4 w 18"/>
                <a:gd name="T3" fmla="*/ 17 h 17"/>
                <a:gd name="T4" fmla="*/ 18 w 18"/>
                <a:gd name="T5" fmla="*/ 15 h 17"/>
                <a:gd name="T6" fmla="*/ 14 w 18"/>
                <a:gd name="T7" fmla="*/ 0 h 17"/>
                <a:gd name="T8" fmla="*/ 2 w 18"/>
                <a:gd name="T9" fmla="*/ 2 h 17"/>
                <a:gd name="T10" fmla="*/ 6 w 18"/>
                <a:gd name="T11" fmla="*/ 2 h 17"/>
                <a:gd name="T12" fmla="*/ 0 w 18"/>
                <a:gd name="T13" fmla="*/ 17 h 17"/>
                <a:gd name="T14" fmla="*/ 2 w 18"/>
                <a:gd name="T15" fmla="*/ 17 h 17"/>
                <a:gd name="T16" fmla="*/ 4 w 18"/>
                <a:gd name="T17" fmla="*/ 17 h 17"/>
                <a:gd name="T18" fmla="*/ 0 w 18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2" name="Freeform 1491"/>
            <p:cNvSpPr>
              <a:spLocks/>
            </p:cNvSpPr>
            <p:nvPr/>
          </p:nvSpPr>
          <p:spPr bwMode="auto">
            <a:xfrm>
              <a:off x="1223" y="3719"/>
              <a:ext cx="16" cy="13"/>
            </a:xfrm>
            <a:custGeom>
              <a:avLst/>
              <a:gdLst>
                <a:gd name="T0" fmla="*/ 0 w 23"/>
                <a:gd name="T1" fmla="*/ 13 h 21"/>
                <a:gd name="T2" fmla="*/ 2 w 23"/>
                <a:gd name="T3" fmla="*/ 15 h 21"/>
                <a:gd name="T4" fmla="*/ 17 w 23"/>
                <a:gd name="T5" fmla="*/ 21 h 21"/>
                <a:gd name="T6" fmla="*/ 23 w 23"/>
                <a:gd name="T7" fmla="*/ 6 h 21"/>
                <a:gd name="T8" fmla="*/ 8 w 23"/>
                <a:gd name="T9" fmla="*/ 0 h 21"/>
                <a:gd name="T10" fmla="*/ 0 w 23"/>
                <a:gd name="T11" fmla="*/ 13 h 21"/>
                <a:gd name="T12" fmla="*/ 0 w 23"/>
                <a:gd name="T13" fmla="*/ 15 h 21"/>
                <a:gd name="T14" fmla="*/ 2 w 23"/>
                <a:gd name="T15" fmla="*/ 15 h 21"/>
                <a:gd name="T16" fmla="*/ 0 w 23"/>
                <a:gd name="T1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3" name="Freeform 1492"/>
            <p:cNvSpPr>
              <a:spLocks/>
            </p:cNvSpPr>
            <p:nvPr/>
          </p:nvSpPr>
          <p:spPr bwMode="auto">
            <a:xfrm>
              <a:off x="1213" y="3713"/>
              <a:ext cx="15" cy="15"/>
            </a:xfrm>
            <a:custGeom>
              <a:avLst/>
              <a:gdLst>
                <a:gd name="T0" fmla="*/ 0 w 23"/>
                <a:gd name="T1" fmla="*/ 14 h 23"/>
                <a:gd name="T2" fmla="*/ 15 w 23"/>
                <a:gd name="T3" fmla="*/ 23 h 23"/>
                <a:gd name="T4" fmla="*/ 23 w 23"/>
                <a:gd name="T5" fmla="*/ 10 h 23"/>
                <a:gd name="T6" fmla="*/ 7 w 23"/>
                <a:gd name="T7" fmla="*/ 0 h 23"/>
                <a:gd name="T8" fmla="*/ 9 w 23"/>
                <a:gd name="T9" fmla="*/ 0 h 23"/>
                <a:gd name="T10" fmla="*/ 0 w 23"/>
                <a:gd name="T1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4" name="Freeform 1493"/>
            <p:cNvSpPr>
              <a:spLocks/>
            </p:cNvSpPr>
            <p:nvPr/>
          </p:nvSpPr>
          <p:spPr bwMode="auto">
            <a:xfrm>
              <a:off x="1199" y="3704"/>
              <a:ext cx="22" cy="19"/>
            </a:xfrm>
            <a:custGeom>
              <a:avLst/>
              <a:gdLst>
                <a:gd name="T0" fmla="*/ 0 w 32"/>
                <a:gd name="T1" fmla="*/ 13 h 29"/>
                <a:gd name="T2" fmla="*/ 2 w 32"/>
                <a:gd name="T3" fmla="*/ 13 h 29"/>
                <a:gd name="T4" fmla="*/ 23 w 32"/>
                <a:gd name="T5" fmla="*/ 29 h 29"/>
                <a:gd name="T6" fmla="*/ 32 w 32"/>
                <a:gd name="T7" fmla="*/ 15 h 29"/>
                <a:gd name="T8" fmla="*/ 11 w 32"/>
                <a:gd name="T9" fmla="*/ 0 h 29"/>
                <a:gd name="T10" fmla="*/ 11 w 32"/>
                <a:gd name="T11" fmla="*/ 2 h 29"/>
                <a:gd name="T12" fmla="*/ 0 w 32"/>
                <a:gd name="T13" fmla="*/ 13 h 29"/>
                <a:gd name="T14" fmla="*/ 2 w 32"/>
                <a:gd name="T15" fmla="*/ 13 h 29"/>
                <a:gd name="T16" fmla="*/ 0 w 32"/>
                <a:gd name="T17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5" name="Freeform 1494"/>
            <p:cNvSpPr>
              <a:spLocks/>
            </p:cNvSpPr>
            <p:nvPr/>
          </p:nvSpPr>
          <p:spPr bwMode="auto">
            <a:xfrm>
              <a:off x="1190" y="3692"/>
              <a:ext cx="16" cy="20"/>
            </a:xfrm>
            <a:custGeom>
              <a:avLst/>
              <a:gdLst>
                <a:gd name="T0" fmla="*/ 4 w 27"/>
                <a:gd name="T1" fmla="*/ 17 h 32"/>
                <a:gd name="T2" fmla="*/ 0 w 27"/>
                <a:gd name="T3" fmla="*/ 13 h 32"/>
                <a:gd name="T4" fmla="*/ 16 w 27"/>
                <a:gd name="T5" fmla="*/ 32 h 32"/>
                <a:gd name="T6" fmla="*/ 27 w 27"/>
                <a:gd name="T7" fmla="*/ 21 h 32"/>
                <a:gd name="T8" fmla="*/ 12 w 27"/>
                <a:gd name="T9" fmla="*/ 4 h 32"/>
                <a:gd name="T10" fmla="*/ 8 w 27"/>
                <a:gd name="T11" fmla="*/ 0 h 32"/>
                <a:gd name="T12" fmla="*/ 12 w 27"/>
                <a:gd name="T13" fmla="*/ 4 h 32"/>
                <a:gd name="T14" fmla="*/ 10 w 27"/>
                <a:gd name="T15" fmla="*/ 2 h 32"/>
                <a:gd name="T16" fmla="*/ 8 w 27"/>
                <a:gd name="T17" fmla="*/ 0 h 32"/>
                <a:gd name="T18" fmla="*/ 4 w 27"/>
                <a:gd name="T1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6" name="Freeform 1495"/>
            <p:cNvSpPr>
              <a:spLocks/>
            </p:cNvSpPr>
            <p:nvPr/>
          </p:nvSpPr>
          <p:spPr bwMode="auto">
            <a:xfrm>
              <a:off x="1177" y="3688"/>
              <a:ext cx="17" cy="15"/>
            </a:xfrm>
            <a:custGeom>
              <a:avLst/>
              <a:gdLst>
                <a:gd name="T0" fmla="*/ 6 w 29"/>
                <a:gd name="T1" fmla="*/ 15 h 23"/>
                <a:gd name="T2" fmla="*/ 2 w 29"/>
                <a:gd name="T3" fmla="*/ 15 h 23"/>
                <a:gd name="T4" fmla="*/ 25 w 29"/>
                <a:gd name="T5" fmla="*/ 23 h 23"/>
                <a:gd name="T6" fmla="*/ 29 w 29"/>
                <a:gd name="T7" fmla="*/ 6 h 23"/>
                <a:gd name="T8" fmla="*/ 6 w 29"/>
                <a:gd name="T9" fmla="*/ 0 h 23"/>
                <a:gd name="T10" fmla="*/ 0 w 29"/>
                <a:gd name="T11" fmla="*/ 0 h 23"/>
                <a:gd name="T12" fmla="*/ 6 w 29"/>
                <a:gd name="T13" fmla="*/ 0 h 23"/>
                <a:gd name="T14" fmla="*/ 2 w 29"/>
                <a:gd name="T15" fmla="*/ 0 h 23"/>
                <a:gd name="T16" fmla="*/ 0 w 29"/>
                <a:gd name="T17" fmla="*/ 0 h 23"/>
                <a:gd name="T18" fmla="*/ 6 w 29"/>
                <a:gd name="T1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7" name="Freeform 1496"/>
            <p:cNvSpPr>
              <a:spLocks/>
            </p:cNvSpPr>
            <p:nvPr/>
          </p:nvSpPr>
          <p:spPr bwMode="auto">
            <a:xfrm>
              <a:off x="1160" y="3688"/>
              <a:ext cx="19" cy="16"/>
            </a:xfrm>
            <a:custGeom>
              <a:avLst/>
              <a:gdLst>
                <a:gd name="T0" fmla="*/ 10 w 31"/>
                <a:gd name="T1" fmla="*/ 25 h 25"/>
                <a:gd name="T2" fmla="*/ 8 w 31"/>
                <a:gd name="T3" fmla="*/ 25 h 25"/>
                <a:gd name="T4" fmla="*/ 31 w 31"/>
                <a:gd name="T5" fmla="*/ 15 h 25"/>
                <a:gd name="T6" fmla="*/ 25 w 31"/>
                <a:gd name="T7" fmla="*/ 0 h 25"/>
                <a:gd name="T8" fmla="*/ 2 w 31"/>
                <a:gd name="T9" fmla="*/ 10 h 25"/>
                <a:gd name="T10" fmla="*/ 0 w 31"/>
                <a:gd name="T11" fmla="*/ 11 h 25"/>
                <a:gd name="T12" fmla="*/ 2 w 31"/>
                <a:gd name="T13" fmla="*/ 10 h 25"/>
                <a:gd name="T14" fmla="*/ 0 w 31"/>
                <a:gd name="T15" fmla="*/ 11 h 25"/>
                <a:gd name="T16" fmla="*/ 10 w 31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8" name="Freeform 1497"/>
            <p:cNvSpPr>
              <a:spLocks/>
            </p:cNvSpPr>
            <p:nvPr/>
          </p:nvSpPr>
          <p:spPr bwMode="auto">
            <a:xfrm>
              <a:off x="1156" y="3695"/>
              <a:ext cx="11" cy="15"/>
            </a:xfrm>
            <a:custGeom>
              <a:avLst/>
              <a:gdLst>
                <a:gd name="T0" fmla="*/ 0 w 17"/>
                <a:gd name="T1" fmla="*/ 20 h 22"/>
                <a:gd name="T2" fmla="*/ 9 w 17"/>
                <a:gd name="T3" fmla="*/ 18 h 22"/>
                <a:gd name="T4" fmla="*/ 17 w 17"/>
                <a:gd name="T5" fmla="*/ 14 h 22"/>
                <a:gd name="T6" fmla="*/ 7 w 17"/>
                <a:gd name="T7" fmla="*/ 0 h 22"/>
                <a:gd name="T8" fmla="*/ 0 w 17"/>
                <a:gd name="T9" fmla="*/ 4 h 22"/>
                <a:gd name="T10" fmla="*/ 7 w 17"/>
                <a:gd name="T11" fmla="*/ 4 h 22"/>
                <a:gd name="T12" fmla="*/ 0 w 17"/>
                <a:gd name="T13" fmla="*/ 20 h 22"/>
                <a:gd name="T14" fmla="*/ 5 w 17"/>
                <a:gd name="T15" fmla="*/ 22 h 22"/>
                <a:gd name="T16" fmla="*/ 9 w 17"/>
                <a:gd name="T17" fmla="*/ 18 h 22"/>
                <a:gd name="T18" fmla="*/ 0 w 17"/>
                <a:gd name="T1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599" name="Freeform 1498"/>
            <p:cNvSpPr>
              <a:spLocks/>
            </p:cNvSpPr>
            <p:nvPr/>
          </p:nvSpPr>
          <p:spPr bwMode="auto">
            <a:xfrm>
              <a:off x="1150" y="3695"/>
              <a:ext cx="10" cy="12"/>
            </a:xfrm>
            <a:custGeom>
              <a:avLst/>
              <a:gdLst>
                <a:gd name="T0" fmla="*/ 0 w 17"/>
                <a:gd name="T1" fmla="*/ 12 h 20"/>
                <a:gd name="T2" fmla="*/ 4 w 17"/>
                <a:gd name="T3" fmla="*/ 16 h 20"/>
                <a:gd name="T4" fmla="*/ 10 w 17"/>
                <a:gd name="T5" fmla="*/ 20 h 20"/>
                <a:gd name="T6" fmla="*/ 17 w 17"/>
                <a:gd name="T7" fmla="*/ 4 h 20"/>
                <a:gd name="T8" fmla="*/ 11 w 17"/>
                <a:gd name="T9" fmla="*/ 0 h 20"/>
                <a:gd name="T10" fmla="*/ 15 w 17"/>
                <a:gd name="T11" fmla="*/ 4 h 20"/>
                <a:gd name="T12" fmla="*/ 0 w 17"/>
                <a:gd name="T13" fmla="*/ 12 h 20"/>
                <a:gd name="T14" fmla="*/ 2 w 17"/>
                <a:gd name="T15" fmla="*/ 14 h 20"/>
                <a:gd name="T16" fmla="*/ 4 w 17"/>
                <a:gd name="T17" fmla="*/ 16 h 20"/>
                <a:gd name="T18" fmla="*/ 0 w 17"/>
                <a:gd name="T1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0" name="Freeform 1499"/>
            <p:cNvSpPr>
              <a:spLocks/>
            </p:cNvSpPr>
            <p:nvPr/>
          </p:nvSpPr>
          <p:spPr bwMode="auto">
            <a:xfrm>
              <a:off x="1146" y="3688"/>
              <a:ext cx="13" cy="15"/>
            </a:xfrm>
            <a:custGeom>
              <a:avLst/>
              <a:gdLst>
                <a:gd name="T0" fmla="*/ 4 w 21"/>
                <a:gd name="T1" fmla="*/ 15 h 23"/>
                <a:gd name="T2" fmla="*/ 0 w 21"/>
                <a:gd name="T3" fmla="*/ 11 h 23"/>
                <a:gd name="T4" fmla="*/ 6 w 21"/>
                <a:gd name="T5" fmla="*/ 23 h 23"/>
                <a:gd name="T6" fmla="*/ 21 w 21"/>
                <a:gd name="T7" fmla="*/ 15 h 23"/>
                <a:gd name="T8" fmla="*/ 16 w 21"/>
                <a:gd name="T9" fmla="*/ 4 h 23"/>
                <a:gd name="T10" fmla="*/ 12 w 21"/>
                <a:gd name="T11" fmla="*/ 0 h 23"/>
                <a:gd name="T12" fmla="*/ 16 w 21"/>
                <a:gd name="T13" fmla="*/ 4 h 23"/>
                <a:gd name="T14" fmla="*/ 14 w 21"/>
                <a:gd name="T15" fmla="*/ 2 h 23"/>
                <a:gd name="T16" fmla="*/ 12 w 21"/>
                <a:gd name="T17" fmla="*/ 0 h 23"/>
                <a:gd name="T18" fmla="*/ 4 w 21"/>
                <a:gd name="T1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1" name="Freeform 1500"/>
            <p:cNvSpPr>
              <a:spLocks/>
            </p:cNvSpPr>
            <p:nvPr/>
          </p:nvSpPr>
          <p:spPr bwMode="auto">
            <a:xfrm>
              <a:off x="1137" y="3682"/>
              <a:ext cx="17" cy="15"/>
            </a:xfrm>
            <a:custGeom>
              <a:avLst/>
              <a:gdLst>
                <a:gd name="T0" fmla="*/ 0 w 27"/>
                <a:gd name="T1" fmla="*/ 14 h 25"/>
                <a:gd name="T2" fmla="*/ 19 w 27"/>
                <a:gd name="T3" fmla="*/ 25 h 25"/>
                <a:gd name="T4" fmla="*/ 27 w 27"/>
                <a:gd name="T5" fmla="*/ 10 h 25"/>
                <a:gd name="T6" fmla="*/ 8 w 27"/>
                <a:gd name="T7" fmla="*/ 0 h 25"/>
                <a:gd name="T8" fmla="*/ 0 w 2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2" name="Freeform 1501"/>
            <p:cNvSpPr>
              <a:spLocks/>
            </p:cNvSpPr>
            <p:nvPr/>
          </p:nvSpPr>
          <p:spPr bwMode="auto">
            <a:xfrm>
              <a:off x="1123" y="3675"/>
              <a:ext cx="19" cy="14"/>
            </a:xfrm>
            <a:custGeom>
              <a:avLst/>
              <a:gdLst>
                <a:gd name="T0" fmla="*/ 0 w 29"/>
                <a:gd name="T1" fmla="*/ 11 h 25"/>
                <a:gd name="T2" fmla="*/ 2 w 29"/>
                <a:gd name="T3" fmla="*/ 13 h 25"/>
                <a:gd name="T4" fmla="*/ 21 w 29"/>
                <a:gd name="T5" fmla="*/ 25 h 25"/>
                <a:gd name="T6" fmla="*/ 29 w 29"/>
                <a:gd name="T7" fmla="*/ 11 h 25"/>
                <a:gd name="T8" fmla="*/ 9 w 29"/>
                <a:gd name="T9" fmla="*/ 0 h 25"/>
                <a:gd name="T10" fmla="*/ 11 w 29"/>
                <a:gd name="T11" fmla="*/ 0 h 25"/>
                <a:gd name="T12" fmla="*/ 0 w 29"/>
                <a:gd name="T13" fmla="*/ 11 h 25"/>
                <a:gd name="T14" fmla="*/ 2 w 29"/>
                <a:gd name="T15" fmla="*/ 13 h 25"/>
                <a:gd name="T16" fmla="*/ 0 w 29"/>
                <a:gd name="T17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3" name="Freeform 1502"/>
            <p:cNvSpPr>
              <a:spLocks/>
            </p:cNvSpPr>
            <p:nvPr/>
          </p:nvSpPr>
          <p:spPr bwMode="auto">
            <a:xfrm>
              <a:off x="1111" y="3660"/>
              <a:ext cx="18" cy="22"/>
            </a:xfrm>
            <a:custGeom>
              <a:avLst/>
              <a:gdLst>
                <a:gd name="T0" fmla="*/ 0 w 30"/>
                <a:gd name="T1" fmla="*/ 9 h 34"/>
                <a:gd name="T2" fmla="*/ 19 w 30"/>
                <a:gd name="T3" fmla="*/ 34 h 34"/>
                <a:gd name="T4" fmla="*/ 30 w 30"/>
                <a:gd name="T5" fmla="*/ 23 h 34"/>
                <a:gd name="T6" fmla="*/ 11 w 30"/>
                <a:gd name="T7" fmla="*/ 0 h 34"/>
                <a:gd name="T8" fmla="*/ 0 w 30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4" name="Freeform 1503"/>
            <p:cNvSpPr>
              <a:spLocks/>
            </p:cNvSpPr>
            <p:nvPr/>
          </p:nvSpPr>
          <p:spPr bwMode="auto">
            <a:xfrm>
              <a:off x="1099" y="3648"/>
              <a:ext cx="18" cy="19"/>
            </a:xfrm>
            <a:custGeom>
              <a:avLst/>
              <a:gdLst>
                <a:gd name="T0" fmla="*/ 4 w 29"/>
                <a:gd name="T1" fmla="*/ 15 h 32"/>
                <a:gd name="T2" fmla="*/ 0 w 29"/>
                <a:gd name="T3" fmla="*/ 13 h 32"/>
                <a:gd name="T4" fmla="*/ 18 w 29"/>
                <a:gd name="T5" fmla="*/ 32 h 32"/>
                <a:gd name="T6" fmla="*/ 29 w 29"/>
                <a:gd name="T7" fmla="*/ 23 h 32"/>
                <a:gd name="T8" fmla="*/ 14 w 29"/>
                <a:gd name="T9" fmla="*/ 2 h 32"/>
                <a:gd name="T10" fmla="*/ 8 w 29"/>
                <a:gd name="T11" fmla="*/ 0 h 32"/>
                <a:gd name="T12" fmla="*/ 14 w 29"/>
                <a:gd name="T13" fmla="*/ 2 h 32"/>
                <a:gd name="T14" fmla="*/ 12 w 29"/>
                <a:gd name="T15" fmla="*/ 0 h 32"/>
                <a:gd name="T16" fmla="*/ 8 w 29"/>
                <a:gd name="T17" fmla="*/ 0 h 32"/>
                <a:gd name="T18" fmla="*/ 4 w 29"/>
                <a:gd name="T1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5" name="Freeform 1504"/>
            <p:cNvSpPr>
              <a:spLocks/>
            </p:cNvSpPr>
            <p:nvPr/>
          </p:nvSpPr>
          <p:spPr bwMode="auto">
            <a:xfrm>
              <a:off x="1087" y="3646"/>
              <a:ext cx="18" cy="9"/>
            </a:xfrm>
            <a:custGeom>
              <a:avLst/>
              <a:gdLst>
                <a:gd name="T0" fmla="*/ 0 w 29"/>
                <a:gd name="T1" fmla="*/ 13 h 19"/>
                <a:gd name="T2" fmla="*/ 2 w 29"/>
                <a:gd name="T3" fmla="*/ 15 h 19"/>
                <a:gd name="T4" fmla="*/ 25 w 29"/>
                <a:gd name="T5" fmla="*/ 19 h 19"/>
                <a:gd name="T6" fmla="*/ 29 w 29"/>
                <a:gd name="T7" fmla="*/ 4 h 19"/>
                <a:gd name="T8" fmla="*/ 6 w 29"/>
                <a:gd name="T9" fmla="*/ 0 h 19"/>
                <a:gd name="T10" fmla="*/ 8 w 29"/>
                <a:gd name="T11" fmla="*/ 0 h 19"/>
                <a:gd name="T12" fmla="*/ 0 w 29"/>
                <a:gd name="T13" fmla="*/ 13 h 19"/>
                <a:gd name="T14" fmla="*/ 2 w 29"/>
                <a:gd name="T15" fmla="*/ 15 h 19"/>
                <a:gd name="T16" fmla="*/ 0 w 29"/>
                <a:gd name="T1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6" name="Freeform 1505"/>
            <p:cNvSpPr>
              <a:spLocks/>
            </p:cNvSpPr>
            <p:nvPr/>
          </p:nvSpPr>
          <p:spPr bwMode="auto">
            <a:xfrm>
              <a:off x="1073" y="3637"/>
              <a:ext cx="19" cy="15"/>
            </a:xfrm>
            <a:custGeom>
              <a:avLst/>
              <a:gdLst>
                <a:gd name="T0" fmla="*/ 0 w 29"/>
                <a:gd name="T1" fmla="*/ 14 h 25"/>
                <a:gd name="T2" fmla="*/ 2 w 29"/>
                <a:gd name="T3" fmla="*/ 16 h 25"/>
                <a:gd name="T4" fmla="*/ 21 w 29"/>
                <a:gd name="T5" fmla="*/ 25 h 25"/>
                <a:gd name="T6" fmla="*/ 29 w 29"/>
                <a:gd name="T7" fmla="*/ 12 h 25"/>
                <a:gd name="T8" fmla="*/ 10 w 29"/>
                <a:gd name="T9" fmla="*/ 0 h 25"/>
                <a:gd name="T10" fmla="*/ 12 w 29"/>
                <a:gd name="T11" fmla="*/ 2 h 25"/>
                <a:gd name="T12" fmla="*/ 0 w 29"/>
                <a:gd name="T13" fmla="*/ 14 h 25"/>
                <a:gd name="T14" fmla="*/ 2 w 29"/>
                <a:gd name="T15" fmla="*/ 16 h 25"/>
                <a:gd name="T16" fmla="*/ 0 w 29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7" name="Freeform 1506"/>
            <p:cNvSpPr>
              <a:spLocks/>
            </p:cNvSpPr>
            <p:nvPr/>
          </p:nvSpPr>
          <p:spPr bwMode="auto">
            <a:xfrm>
              <a:off x="1057" y="3622"/>
              <a:ext cx="23" cy="24"/>
            </a:xfrm>
            <a:custGeom>
              <a:avLst/>
              <a:gdLst>
                <a:gd name="T0" fmla="*/ 0 w 37"/>
                <a:gd name="T1" fmla="*/ 14 h 37"/>
                <a:gd name="T2" fmla="*/ 0 w 37"/>
                <a:gd name="T3" fmla="*/ 12 h 37"/>
                <a:gd name="T4" fmla="*/ 25 w 37"/>
                <a:gd name="T5" fmla="*/ 37 h 37"/>
                <a:gd name="T6" fmla="*/ 37 w 37"/>
                <a:gd name="T7" fmla="*/ 25 h 37"/>
                <a:gd name="T8" fmla="*/ 12 w 37"/>
                <a:gd name="T9" fmla="*/ 0 h 37"/>
                <a:gd name="T10" fmla="*/ 0 w 37"/>
                <a:gd name="T11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8" name="Freeform 1507"/>
            <p:cNvSpPr>
              <a:spLocks/>
            </p:cNvSpPr>
            <p:nvPr/>
          </p:nvSpPr>
          <p:spPr bwMode="auto">
            <a:xfrm>
              <a:off x="1040" y="3609"/>
              <a:ext cx="26" cy="22"/>
            </a:xfrm>
            <a:custGeom>
              <a:avLst/>
              <a:gdLst>
                <a:gd name="T0" fmla="*/ 4 w 37"/>
                <a:gd name="T1" fmla="*/ 6 h 37"/>
                <a:gd name="T2" fmla="*/ 0 w 37"/>
                <a:gd name="T3" fmla="*/ 14 h 37"/>
                <a:gd name="T4" fmla="*/ 25 w 37"/>
                <a:gd name="T5" fmla="*/ 37 h 37"/>
                <a:gd name="T6" fmla="*/ 37 w 37"/>
                <a:gd name="T7" fmla="*/ 23 h 37"/>
                <a:gd name="T8" fmla="*/ 10 w 37"/>
                <a:gd name="T9" fmla="*/ 0 h 37"/>
                <a:gd name="T10" fmla="*/ 4 w 37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09" name="Freeform 1508"/>
            <p:cNvSpPr>
              <a:spLocks/>
            </p:cNvSpPr>
            <p:nvPr/>
          </p:nvSpPr>
          <p:spPr bwMode="auto">
            <a:xfrm>
              <a:off x="1480" y="3605"/>
              <a:ext cx="9" cy="10"/>
            </a:xfrm>
            <a:custGeom>
              <a:avLst/>
              <a:gdLst>
                <a:gd name="T0" fmla="*/ 0 w 12"/>
                <a:gd name="T1" fmla="*/ 17 h 17"/>
                <a:gd name="T2" fmla="*/ 2 w 12"/>
                <a:gd name="T3" fmla="*/ 17 h 17"/>
                <a:gd name="T4" fmla="*/ 12 w 12"/>
                <a:gd name="T5" fmla="*/ 15 h 17"/>
                <a:gd name="T6" fmla="*/ 12 w 12"/>
                <a:gd name="T7" fmla="*/ 0 h 17"/>
                <a:gd name="T8" fmla="*/ 2 w 12"/>
                <a:gd name="T9" fmla="*/ 0 h 17"/>
                <a:gd name="T10" fmla="*/ 0 w 12"/>
                <a:gd name="T11" fmla="*/ 17 h 17"/>
                <a:gd name="T12" fmla="*/ 2 w 12"/>
                <a:gd name="T13" fmla="*/ 17 h 17"/>
                <a:gd name="T14" fmla="*/ 0 w 12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0" name="Freeform 1509"/>
            <p:cNvSpPr>
              <a:spLocks/>
            </p:cNvSpPr>
            <p:nvPr/>
          </p:nvSpPr>
          <p:spPr bwMode="auto">
            <a:xfrm>
              <a:off x="1449" y="3603"/>
              <a:ext cx="32" cy="12"/>
            </a:xfrm>
            <a:custGeom>
              <a:avLst/>
              <a:gdLst>
                <a:gd name="T0" fmla="*/ 0 w 52"/>
                <a:gd name="T1" fmla="*/ 15 h 19"/>
                <a:gd name="T2" fmla="*/ 50 w 52"/>
                <a:gd name="T3" fmla="*/ 19 h 19"/>
                <a:gd name="T4" fmla="*/ 52 w 52"/>
                <a:gd name="T5" fmla="*/ 2 h 19"/>
                <a:gd name="T6" fmla="*/ 2 w 52"/>
                <a:gd name="T7" fmla="*/ 0 h 19"/>
                <a:gd name="T8" fmla="*/ 4 w 52"/>
                <a:gd name="T9" fmla="*/ 0 h 19"/>
                <a:gd name="T10" fmla="*/ 0 w 52"/>
                <a:gd name="T1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1" name="Freeform 1510"/>
            <p:cNvSpPr>
              <a:spLocks/>
            </p:cNvSpPr>
            <p:nvPr/>
          </p:nvSpPr>
          <p:spPr bwMode="auto">
            <a:xfrm>
              <a:off x="1388" y="3588"/>
              <a:ext cx="63" cy="26"/>
            </a:xfrm>
            <a:custGeom>
              <a:avLst/>
              <a:gdLst>
                <a:gd name="T0" fmla="*/ 4 w 98"/>
                <a:gd name="T1" fmla="*/ 15 h 38"/>
                <a:gd name="T2" fmla="*/ 0 w 98"/>
                <a:gd name="T3" fmla="*/ 15 h 38"/>
                <a:gd name="T4" fmla="*/ 94 w 98"/>
                <a:gd name="T5" fmla="*/ 38 h 38"/>
                <a:gd name="T6" fmla="*/ 98 w 98"/>
                <a:gd name="T7" fmla="*/ 23 h 38"/>
                <a:gd name="T8" fmla="*/ 4 w 98"/>
                <a:gd name="T9" fmla="*/ 0 h 38"/>
                <a:gd name="T10" fmla="*/ 0 w 98"/>
                <a:gd name="T11" fmla="*/ 0 h 38"/>
                <a:gd name="T12" fmla="*/ 4 w 98"/>
                <a:gd name="T13" fmla="*/ 0 h 38"/>
                <a:gd name="T14" fmla="*/ 2 w 98"/>
                <a:gd name="T15" fmla="*/ 0 h 38"/>
                <a:gd name="T16" fmla="*/ 0 w 98"/>
                <a:gd name="T17" fmla="*/ 0 h 38"/>
                <a:gd name="T18" fmla="*/ 4 w 98"/>
                <a:gd name="T19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2" name="Freeform 1511"/>
            <p:cNvSpPr>
              <a:spLocks/>
            </p:cNvSpPr>
            <p:nvPr/>
          </p:nvSpPr>
          <p:spPr bwMode="auto">
            <a:xfrm>
              <a:off x="1368" y="3588"/>
              <a:ext cx="23" cy="17"/>
            </a:xfrm>
            <a:custGeom>
              <a:avLst/>
              <a:gdLst>
                <a:gd name="T0" fmla="*/ 6 w 37"/>
                <a:gd name="T1" fmla="*/ 23 h 25"/>
                <a:gd name="T2" fmla="*/ 4 w 37"/>
                <a:gd name="T3" fmla="*/ 25 h 25"/>
                <a:gd name="T4" fmla="*/ 37 w 37"/>
                <a:gd name="T5" fmla="*/ 15 h 25"/>
                <a:gd name="T6" fmla="*/ 33 w 37"/>
                <a:gd name="T7" fmla="*/ 0 h 25"/>
                <a:gd name="T8" fmla="*/ 0 w 37"/>
                <a:gd name="T9" fmla="*/ 7 h 25"/>
                <a:gd name="T10" fmla="*/ 0 w 37"/>
                <a:gd name="T11" fmla="*/ 9 h 25"/>
                <a:gd name="T12" fmla="*/ 0 w 37"/>
                <a:gd name="T13" fmla="*/ 7 h 25"/>
                <a:gd name="T14" fmla="*/ 0 w 37"/>
                <a:gd name="T15" fmla="*/ 9 h 25"/>
                <a:gd name="T16" fmla="*/ 6 w 37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3" name="Freeform 1512"/>
            <p:cNvSpPr>
              <a:spLocks/>
            </p:cNvSpPr>
            <p:nvPr/>
          </p:nvSpPr>
          <p:spPr bwMode="auto">
            <a:xfrm>
              <a:off x="1327" y="3605"/>
              <a:ext cx="26" cy="23"/>
            </a:xfrm>
            <a:custGeom>
              <a:avLst/>
              <a:gdLst>
                <a:gd name="T0" fmla="*/ 14 w 39"/>
                <a:gd name="T1" fmla="*/ 34 h 36"/>
                <a:gd name="T2" fmla="*/ 12 w 39"/>
                <a:gd name="T3" fmla="*/ 36 h 36"/>
                <a:gd name="T4" fmla="*/ 39 w 39"/>
                <a:gd name="T5" fmla="*/ 11 h 36"/>
                <a:gd name="T6" fmla="*/ 29 w 39"/>
                <a:gd name="T7" fmla="*/ 0 h 36"/>
                <a:gd name="T8" fmla="*/ 2 w 39"/>
                <a:gd name="T9" fmla="*/ 25 h 36"/>
                <a:gd name="T10" fmla="*/ 0 w 39"/>
                <a:gd name="T11" fmla="*/ 25 h 36"/>
                <a:gd name="T12" fmla="*/ 2 w 39"/>
                <a:gd name="T13" fmla="*/ 25 h 36"/>
                <a:gd name="T14" fmla="*/ 0 w 39"/>
                <a:gd name="T15" fmla="*/ 25 h 36"/>
                <a:gd name="T16" fmla="*/ 14 w 39"/>
                <a:gd name="T1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4" name="Freeform 1513"/>
            <p:cNvSpPr>
              <a:spLocks/>
            </p:cNvSpPr>
            <p:nvPr/>
          </p:nvSpPr>
          <p:spPr bwMode="auto">
            <a:xfrm>
              <a:off x="1317" y="3621"/>
              <a:ext cx="19" cy="18"/>
            </a:xfrm>
            <a:custGeom>
              <a:avLst/>
              <a:gdLst>
                <a:gd name="T0" fmla="*/ 15 w 29"/>
                <a:gd name="T1" fmla="*/ 25 h 30"/>
                <a:gd name="T2" fmla="*/ 13 w 29"/>
                <a:gd name="T3" fmla="*/ 30 h 30"/>
                <a:gd name="T4" fmla="*/ 29 w 29"/>
                <a:gd name="T5" fmla="*/ 9 h 30"/>
                <a:gd name="T6" fmla="*/ 15 w 29"/>
                <a:gd name="T7" fmla="*/ 0 h 30"/>
                <a:gd name="T8" fmla="*/ 2 w 29"/>
                <a:gd name="T9" fmla="*/ 21 h 30"/>
                <a:gd name="T10" fmla="*/ 0 w 29"/>
                <a:gd name="T11" fmla="*/ 25 h 30"/>
                <a:gd name="T12" fmla="*/ 2 w 29"/>
                <a:gd name="T13" fmla="*/ 21 h 30"/>
                <a:gd name="T14" fmla="*/ 0 w 29"/>
                <a:gd name="T15" fmla="*/ 23 h 30"/>
                <a:gd name="T16" fmla="*/ 0 w 29"/>
                <a:gd name="T17" fmla="*/ 25 h 30"/>
                <a:gd name="T18" fmla="*/ 15 w 29"/>
                <a:gd name="T19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5" name="Freeform 1514"/>
            <p:cNvSpPr>
              <a:spLocks/>
            </p:cNvSpPr>
            <p:nvPr/>
          </p:nvSpPr>
          <p:spPr bwMode="auto">
            <a:xfrm>
              <a:off x="1317" y="3636"/>
              <a:ext cx="10" cy="22"/>
            </a:xfrm>
            <a:custGeom>
              <a:avLst/>
              <a:gdLst>
                <a:gd name="T0" fmla="*/ 17 w 17"/>
                <a:gd name="T1" fmla="*/ 34 h 36"/>
                <a:gd name="T2" fmla="*/ 15 w 17"/>
                <a:gd name="T3" fmla="*/ 0 h 36"/>
                <a:gd name="T4" fmla="*/ 0 w 17"/>
                <a:gd name="T5" fmla="*/ 0 h 36"/>
                <a:gd name="T6" fmla="*/ 2 w 17"/>
                <a:gd name="T7" fmla="*/ 34 h 36"/>
                <a:gd name="T8" fmla="*/ 2 w 17"/>
                <a:gd name="T9" fmla="*/ 36 h 36"/>
                <a:gd name="T10" fmla="*/ 2 w 17"/>
                <a:gd name="T11" fmla="*/ 34 h 36"/>
                <a:gd name="T12" fmla="*/ 2 w 17"/>
                <a:gd name="T13" fmla="*/ 36 h 36"/>
                <a:gd name="T14" fmla="*/ 17 w 17"/>
                <a:gd name="T1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6" name="Freeform 1515"/>
            <p:cNvSpPr>
              <a:spLocks/>
            </p:cNvSpPr>
            <p:nvPr/>
          </p:nvSpPr>
          <p:spPr bwMode="auto">
            <a:xfrm>
              <a:off x="1319" y="3657"/>
              <a:ext cx="14" cy="29"/>
            </a:xfrm>
            <a:custGeom>
              <a:avLst/>
              <a:gdLst>
                <a:gd name="T0" fmla="*/ 21 w 23"/>
                <a:gd name="T1" fmla="*/ 46 h 46"/>
                <a:gd name="T2" fmla="*/ 21 w 23"/>
                <a:gd name="T3" fmla="*/ 44 h 46"/>
                <a:gd name="T4" fmla="*/ 15 w 23"/>
                <a:gd name="T5" fmla="*/ 0 h 46"/>
                <a:gd name="T6" fmla="*/ 0 w 23"/>
                <a:gd name="T7" fmla="*/ 2 h 46"/>
                <a:gd name="T8" fmla="*/ 6 w 23"/>
                <a:gd name="T9" fmla="*/ 46 h 46"/>
                <a:gd name="T10" fmla="*/ 6 w 23"/>
                <a:gd name="T11" fmla="*/ 44 h 46"/>
                <a:gd name="T12" fmla="*/ 21 w 23"/>
                <a:gd name="T13" fmla="*/ 46 h 46"/>
                <a:gd name="T14" fmla="*/ 23 w 23"/>
                <a:gd name="T15" fmla="*/ 44 h 46"/>
                <a:gd name="T16" fmla="*/ 21 w 23"/>
                <a:gd name="T17" fmla="*/ 44 h 46"/>
                <a:gd name="T18" fmla="*/ 21 w 2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7" name="Freeform 1516"/>
            <p:cNvSpPr>
              <a:spLocks/>
            </p:cNvSpPr>
            <p:nvPr/>
          </p:nvSpPr>
          <p:spPr bwMode="auto">
            <a:xfrm>
              <a:off x="1322" y="3685"/>
              <a:ext cx="11" cy="22"/>
            </a:xfrm>
            <a:custGeom>
              <a:avLst/>
              <a:gdLst>
                <a:gd name="T0" fmla="*/ 13 w 17"/>
                <a:gd name="T1" fmla="*/ 37 h 37"/>
                <a:gd name="T2" fmla="*/ 15 w 17"/>
                <a:gd name="T3" fmla="*/ 33 h 37"/>
                <a:gd name="T4" fmla="*/ 17 w 17"/>
                <a:gd name="T5" fmla="*/ 2 h 37"/>
                <a:gd name="T6" fmla="*/ 2 w 17"/>
                <a:gd name="T7" fmla="*/ 0 h 37"/>
                <a:gd name="T8" fmla="*/ 0 w 17"/>
                <a:gd name="T9" fmla="*/ 31 h 37"/>
                <a:gd name="T10" fmla="*/ 0 w 17"/>
                <a:gd name="T11" fmla="*/ 27 h 37"/>
                <a:gd name="T12" fmla="*/ 13 w 17"/>
                <a:gd name="T13" fmla="*/ 37 h 37"/>
                <a:gd name="T14" fmla="*/ 15 w 17"/>
                <a:gd name="T15" fmla="*/ 35 h 37"/>
                <a:gd name="T16" fmla="*/ 15 w 17"/>
                <a:gd name="T17" fmla="*/ 33 h 37"/>
                <a:gd name="T18" fmla="*/ 13 w 17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8" name="Freeform 1517"/>
            <p:cNvSpPr>
              <a:spLocks/>
            </p:cNvSpPr>
            <p:nvPr/>
          </p:nvSpPr>
          <p:spPr bwMode="auto">
            <a:xfrm>
              <a:off x="1317" y="3703"/>
              <a:ext cx="13" cy="14"/>
            </a:xfrm>
            <a:custGeom>
              <a:avLst/>
              <a:gdLst>
                <a:gd name="T0" fmla="*/ 8 w 21"/>
                <a:gd name="T1" fmla="*/ 25 h 25"/>
                <a:gd name="T2" fmla="*/ 11 w 21"/>
                <a:gd name="T3" fmla="*/ 21 h 25"/>
                <a:gd name="T4" fmla="*/ 21 w 21"/>
                <a:gd name="T5" fmla="*/ 10 h 25"/>
                <a:gd name="T6" fmla="*/ 8 w 21"/>
                <a:gd name="T7" fmla="*/ 0 h 25"/>
                <a:gd name="T8" fmla="*/ 0 w 21"/>
                <a:gd name="T9" fmla="*/ 12 h 25"/>
                <a:gd name="T10" fmla="*/ 4 w 21"/>
                <a:gd name="T11" fmla="*/ 10 h 25"/>
                <a:gd name="T12" fmla="*/ 8 w 21"/>
                <a:gd name="T13" fmla="*/ 25 h 25"/>
                <a:gd name="T14" fmla="*/ 10 w 21"/>
                <a:gd name="T15" fmla="*/ 23 h 25"/>
                <a:gd name="T16" fmla="*/ 11 w 21"/>
                <a:gd name="T17" fmla="*/ 21 h 25"/>
                <a:gd name="T18" fmla="*/ 8 w 21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19" name="Freeform 1518"/>
            <p:cNvSpPr>
              <a:spLocks/>
            </p:cNvSpPr>
            <p:nvPr/>
          </p:nvSpPr>
          <p:spPr bwMode="auto">
            <a:xfrm>
              <a:off x="1300" y="3707"/>
              <a:ext cx="22" cy="15"/>
            </a:xfrm>
            <a:custGeom>
              <a:avLst/>
              <a:gdLst>
                <a:gd name="T0" fmla="*/ 2 w 35"/>
                <a:gd name="T1" fmla="*/ 21 h 21"/>
                <a:gd name="T2" fmla="*/ 35 w 35"/>
                <a:gd name="T3" fmla="*/ 15 h 21"/>
                <a:gd name="T4" fmla="*/ 31 w 35"/>
                <a:gd name="T5" fmla="*/ 0 h 21"/>
                <a:gd name="T6" fmla="*/ 0 w 35"/>
                <a:gd name="T7" fmla="*/ 5 h 21"/>
                <a:gd name="T8" fmla="*/ 2 w 3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0" name="Freeform 1519"/>
            <p:cNvSpPr>
              <a:spLocks/>
            </p:cNvSpPr>
            <p:nvPr/>
          </p:nvSpPr>
          <p:spPr bwMode="auto">
            <a:xfrm>
              <a:off x="1279" y="3710"/>
              <a:ext cx="21" cy="13"/>
            </a:xfrm>
            <a:custGeom>
              <a:avLst/>
              <a:gdLst>
                <a:gd name="T0" fmla="*/ 4 w 35"/>
                <a:gd name="T1" fmla="*/ 18 h 18"/>
                <a:gd name="T2" fmla="*/ 2 w 35"/>
                <a:gd name="T3" fmla="*/ 18 h 18"/>
                <a:gd name="T4" fmla="*/ 35 w 35"/>
                <a:gd name="T5" fmla="*/ 16 h 18"/>
                <a:gd name="T6" fmla="*/ 33 w 35"/>
                <a:gd name="T7" fmla="*/ 0 h 18"/>
                <a:gd name="T8" fmla="*/ 2 w 35"/>
                <a:gd name="T9" fmla="*/ 2 h 18"/>
                <a:gd name="T10" fmla="*/ 0 w 35"/>
                <a:gd name="T11" fmla="*/ 2 h 18"/>
                <a:gd name="T12" fmla="*/ 2 w 35"/>
                <a:gd name="T13" fmla="*/ 2 h 18"/>
                <a:gd name="T14" fmla="*/ 0 w 35"/>
                <a:gd name="T15" fmla="*/ 2 h 18"/>
                <a:gd name="T16" fmla="*/ 4 w 35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1" name="Freeform 1520"/>
            <p:cNvSpPr>
              <a:spLocks/>
            </p:cNvSpPr>
            <p:nvPr/>
          </p:nvSpPr>
          <p:spPr bwMode="auto">
            <a:xfrm>
              <a:off x="1257" y="3712"/>
              <a:ext cx="24" cy="17"/>
            </a:xfrm>
            <a:custGeom>
              <a:avLst/>
              <a:gdLst>
                <a:gd name="T0" fmla="*/ 4 w 38"/>
                <a:gd name="T1" fmla="*/ 27 h 27"/>
                <a:gd name="T2" fmla="*/ 6 w 38"/>
                <a:gd name="T3" fmla="*/ 27 h 27"/>
                <a:gd name="T4" fmla="*/ 38 w 38"/>
                <a:gd name="T5" fmla="*/ 16 h 27"/>
                <a:gd name="T6" fmla="*/ 34 w 38"/>
                <a:gd name="T7" fmla="*/ 0 h 27"/>
                <a:gd name="T8" fmla="*/ 0 w 38"/>
                <a:gd name="T9" fmla="*/ 12 h 27"/>
                <a:gd name="T10" fmla="*/ 2 w 38"/>
                <a:gd name="T11" fmla="*/ 12 h 27"/>
                <a:gd name="T12" fmla="*/ 4 w 38"/>
                <a:gd name="T13" fmla="*/ 27 h 27"/>
                <a:gd name="T14" fmla="*/ 6 w 38"/>
                <a:gd name="T15" fmla="*/ 27 h 27"/>
                <a:gd name="T16" fmla="*/ 4 w 38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2" name="Freeform 1521"/>
            <p:cNvSpPr>
              <a:spLocks/>
            </p:cNvSpPr>
            <p:nvPr/>
          </p:nvSpPr>
          <p:spPr bwMode="auto">
            <a:xfrm>
              <a:off x="1243" y="3719"/>
              <a:ext cx="16" cy="12"/>
            </a:xfrm>
            <a:custGeom>
              <a:avLst/>
              <a:gdLst>
                <a:gd name="T0" fmla="*/ 2 w 25"/>
                <a:gd name="T1" fmla="*/ 11 h 19"/>
                <a:gd name="T2" fmla="*/ 4 w 25"/>
                <a:gd name="T3" fmla="*/ 19 h 19"/>
                <a:gd name="T4" fmla="*/ 25 w 25"/>
                <a:gd name="T5" fmla="*/ 15 h 19"/>
                <a:gd name="T6" fmla="*/ 23 w 25"/>
                <a:gd name="T7" fmla="*/ 0 h 19"/>
                <a:gd name="T8" fmla="*/ 0 w 25"/>
                <a:gd name="T9" fmla="*/ 4 h 19"/>
                <a:gd name="T10" fmla="*/ 2 w 25"/>
                <a:gd name="T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3" name="Freeform 1522"/>
            <p:cNvSpPr>
              <a:spLocks/>
            </p:cNvSpPr>
            <p:nvPr/>
          </p:nvSpPr>
          <p:spPr bwMode="auto">
            <a:xfrm>
              <a:off x="1567" y="3634"/>
              <a:ext cx="16" cy="18"/>
            </a:xfrm>
            <a:custGeom>
              <a:avLst/>
              <a:gdLst>
                <a:gd name="T0" fmla="*/ 0 w 23"/>
                <a:gd name="T1" fmla="*/ 9 h 26"/>
                <a:gd name="T2" fmla="*/ 10 w 23"/>
                <a:gd name="T3" fmla="*/ 26 h 26"/>
                <a:gd name="T4" fmla="*/ 23 w 23"/>
                <a:gd name="T5" fmla="*/ 19 h 26"/>
                <a:gd name="T6" fmla="*/ 14 w 23"/>
                <a:gd name="T7" fmla="*/ 2 h 26"/>
                <a:gd name="T8" fmla="*/ 14 w 23"/>
                <a:gd name="T9" fmla="*/ 0 h 26"/>
                <a:gd name="T10" fmla="*/ 14 w 23"/>
                <a:gd name="T11" fmla="*/ 2 h 26"/>
                <a:gd name="T12" fmla="*/ 14 w 23"/>
                <a:gd name="T13" fmla="*/ 0 h 26"/>
                <a:gd name="T14" fmla="*/ 0 w 23"/>
                <a:gd name="T15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4" name="Freeform 1523"/>
            <p:cNvSpPr>
              <a:spLocks/>
            </p:cNvSpPr>
            <p:nvPr/>
          </p:nvSpPr>
          <p:spPr bwMode="auto">
            <a:xfrm>
              <a:off x="1555" y="3611"/>
              <a:ext cx="23" cy="29"/>
            </a:xfrm>
            <a:custGeom>
              <a:avLst/>
              <a:gdLst>
                <a:gd name="T0" fmla="*/ 2 w 35"/>
                <a:gd name="T1" fmla="*/ 14 h 46"/>
                <a:gd name="T2" fmla="*/ 0 w 35"/>
                <a:gd name="T3" fmla="*/ 12 h 46"/>
                <a:gd name="T4" fmla="*/ 21 w 35"/>
                <a:gd name="T5" fmla="*/ 46 h 46"/>
                <a:gd name="T6" fmla="*/ 35 w 35"/>
                <a:gd name="T7" fmla="*/ 37 h 46"/>
                <a:gd name="T8" fmla="*/ 14 w 35"/>
                <a:gd name="T9" fmla="*/ 2 h 46"/>
                <a:gd name="T10" fmla="*/ 10 w 35"/>
                <a:gd name="T11" fmla="*/ 0 h 46"/>
                <a:gd name="T12" fmla="*/ 14 w 35"/>
                <a:gd name="T13" fmla="*/ 2 h 46"/>
                <a:gd name="T14" fmla="*/ 12 w 35"/>
                <a:gd name="T15" fmla="*/ 0 h 46"/>
                <a:gd name="T16" fmla="*/ 10 w 35"/>
                <a:gd name="T17" fmla="*/ 0 h 46"/>
                <a:gd name="T18" fmla="*/ 2 w 35"/>
                <a:gd name="T1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5" name="Freeform 1524"/>
            <p:cNvSpPr>
              <a:spLocks/>
            </p:cNvSpPr>
            <p:nvPr/>
          </p:nvSpPr>
          <p:spPr bwMode="auto">
            <a:xfrm>
              <a:off x="1544" y="3605"/>
              <a:ext cx="17" cy="16"/>
            </a:xfrm>
            <a:custGeom>
              <a:avLst/>
              <a:gdLst>
                <a:gd name="T0" fmla="*/ 4 w 27"/>
                <a:gd name="T1" fmla="*/ 17 h 25"/>
                <a:gd name="T2" fmla="*/ 0 w 27"/>
                <a:gd name="T3" fmla="*/ 15 h 25"/>
                <a:gd name="T4" fmla="*/ 19 w 27"/>
                <a:gd name="T5" fmla="*/ 25 h 25"/>
                <a:gd name="T6" fmla="*/ 27 w 27"/>
                <a:gd name="T7" fmla="*/ 11 h 25"/>
                <a:gd name="T8" fmla="*/ 7 w 27"/>
                <a:gd name="T9" fmla="*/ 2 h 25"/>
                <a:gd name="T10" fmla="*/ 4 w 27"/>
                <a:gd name="T11" fmla="*/ 0 h 25"/>
                <a:gd name="T12" fmla="*/ 7 w 27"/>
                <a:gd name="T13" fmla="*/ 2 h 25"/>
                <a:gd name="T14" fmla="*/ 6 w 27"/>
                <a:gd name="T15" fmla="*/ 0 h 25"/>
                <a:gd name="T16" fmla="*/ 4 w 27"/>
                <a:gd name="T17" fmla="*/ 0 h 25"/>
                <a:gd name="T18" fmla="*/ 4 w 27"/>
                <a:gd name="T1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6" name="Freeform 1525"/>
            <p:cNvSpPr>
              <a:spLocks/>
            </p:cNvSpPr>
            <p:nvPr/>
          </p:nvSpPr>
          <p:spPr bwMode="auto">
            <a:xfrm>
              <a:off x="1516" y="3603"/>
              <a:ext cx="31" cy="12"/>
            </a:xfrm>
            <a:custGeom>
              <a:avLst/>
              <a:gdLst>
                <a:gd name="T0" fmla="*/ 0 w 48"/>
                <a:gd name="T1" fmla="*/ 17 h 19"/>
                <a:gd name="T2" fmla="*/ 48 w 48"/>
                <a:gd name="T3" fmla="*/ 19 h 19"/>
                <a:gd name="T4" fmla="*/ 48 w 48"/>
                <a:gd name="T5" fmla="*/ 2 h 19"/>
                <a:gd name="T6" fmla="*/ 0 w 48"/>
                <a:gd name="T7" fmla="*/ 0 h 19"/>
                <a:gd name="T8" fmla="*/ 0 w 48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7" name="Freeform 1526"/>
            <p:cNvSpPr>
              <a:spLocks/>
            </p:cNvSpPr>
            <p:nvPr/>
          </p:nvSpPr>
          <p:spPr bwMode="auto">
            <a:xfrm>
              <a:off x="1489" y="3603"/>
              <a:ext cx="27" cy="12"/>
            </a:xfrm>
            <a:custGeom>
              <a:avLst/>
              <a:gdLst>
                <a:gd name="T0" fmla="*/ 0 w 44"/>
                <a:gd name="T1" fmla="*/ 9 h 17"/>
                <a:gd name="T2" fmla="*/ 1 w 44"/>
                <a:gd name="T3" fmla="*/ 17 h 17"/>
                <a:gd name="T4" fmla="*/ 44 w 44"/>
                <a:gd name="T5" fmla="*/ 17 h 17"/>
                <a:gd name="T6" fmla="*/ 44 w 44"/>
                <a:gd name="T7" fmla="*/ 0 h 17"/>
                <a:gd name="T8" fmla="*/ 0 w 44"/>
                <a:gd name="T9" fmla="*/ 2 h 17"/>
                <a:gd name="T10" fmla="*/ 0 w 44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8" name="Freeform 1527"/>
            <p:cNvSpPr>
              <a:spLocks/>
            </p:cNvSpPr>
            <p:nvPr/>
          </p:nvSpPr>
          <p:spPr bwMode="auto">
            <a:xfrm>
              <a:off x="1578" y="3652"/>
              <a:ext cx="43" cy="30"/>
            </a:xfrm>
            <a:custGeom>
              <a:avLst/>
              <a:gdLst>
                <a:gd name="T0" fmla="*/ 0 w 69"/>
                <a:gd name="T1" fmla="*/ 12 h 50"/>
                <a:gd name="T2" fmla="*/ 1 w 69"/>
                <a:gd name="T3" fmla="*/ 14 h 50"/>
                <a:gd name="T4" fmla="*/ 59 w 69"/>
                <a:gd name="T5" fmla="*/ 50 h 50"/>
                <a:gd name="T6" fmla="*/ 69 w 69"/>
                <a:gd name="T7" fmla="*/ 37 h 50"/>
                <a:gd name="T8" fmla="*/ 11 w 69"/>
                <a:gd name="T9" fmla="*/ 0 h 50"/>
                <a:gd name="T10" fmla="*/ 13 w 69"/>
                <a:gd name="T11" fmla="*/ 4 h 50"/>
                <a:gd name="T12" fmla="*/ 0 w 69"/>
                <a:gd name="T13" fmla="*/ 12 h 50"/>
                <a:gd name="T14" fmla="*/ 1 w 69"/>
                <a:gd name="T15" fmla="*/ 14 h 50"/>
                <a:gd name="T16" fmla="*/ 0 w 69"/>
                <a:gd name="T17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29" name="Freeform 1528"/>
            <p:cNvSpPr>
              <a:spLocks/>
            </p:cNvSpPr>
            <p:nvPr/>
          </p:nvSpPr>
          <p:spPr bwMode="auto">
            <a:xfrm>
              <a:off x="1574" y="3648"/>
              <a:ext cx="11" cy="10"/>
            </a:xfrm>
            <a:custGeom>
              <a:avLst/>
              <a:gdLst>
                <a:gd name="T0" fmla="*/ 7 w 19"/>
                <a:gd name="T1" fmla="*/ 4 h 19"/>
                <a:gd name="T2" fmla="*/ 0 w 19"/>
                <a:gd name="T3" fmla="*/ 7 h 19"/>
                <a:gd name="T4" fmla="*/ 6 w 19"/>
                <a:gd name="T5" fmla="*/ 19 h 19"/>
                <a:gd name="T6" fmla="*/ 19 w 19"/>
                <a:gd name="T7" fmla="*/ 11 h 19"/>
                <a:gd name="T8" fmla="*/ 13 w 19"/>
                <a:gd name="T9" fmla="*/ 0 h 19"/>
                <a:gd name="T10" fmla="*/ 7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0" name="Freeform 1529"/>
            <p:cNvSpPr>
              <a:spLocks/>
            </p:cNvSpPr>
            <p:nvPr/>
          </p:nvSpPr>
          <p:spPr bwMode="auto">
            <a:xfrm>
              <a:off x="1807" y="3742"/>
              <a:ext cx="47" cy="41"/>
            </a:xfrm>
            <a:custGeom>
              <a:avLst/>
              <a:gdLst>
                <a:gd name="T0" fmla="*/ 6 w 73"/>
                <a:gd name="T1" fmla="*/ 18 h 66"/>
                <a:gd name="T2" fmla="*/ 0 w 73"/>
                <a:gd name="T3" fmla="*/ 16 h 66"/>
                <a:gd name="T4" fmla="*/ 62 w 73"/>
                <a:gd name="T5" fmla="*/ 66 h 66"/>
                <a:gd name="T6" fmla="*/ 73 w 73"/>
                <a:gd name="T7" fmla="*/ 54 h 66"/>
                <a:gd name="T8" fmla="*/ 10 w 73"/>
                <a:gd name="T9" fmla="*/ 2 h 66"/>
                <a:gd name="T10" fmla="*/ 4 w 73"/>
                <a:gd name="T11" fmla="*/ 0 h 66"/>
                <a:gd name="T12" fmla="*/ 10 w 73"/>
                <a:gd name="T13" fmla="*/ 2 h 66"/>
                <a:gd name="T14" fmla="*/ 6 w 73"/>
                <a:gd name="T15" fmla="*/ 0 h 66"/>
                <a:gd name="T16" fmla="*/ 4 w 73"/>
                <a:gd name="T17" fmla="*/ 0 h 66"/>
                <a:gd name="T18" fmla="*/ 6 w 73"/>
                <a:gd name="T19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1" name="Freeform 1530"/>
            <p:cNvSpPr>
              <a:spLocks/>
            </p:cNvSpPr>
            <p:nvPr/>
          </p:nvSpPr>
          <p:spPr bwMode="auto">
            <a:xfrm>
              <a:off x="1787" y="3742"/>
              <a:ext cx="25" cy="13"/>
            </a:xfrm>
            <a:custGeom>
              <a:avLst/>
              <a:gdLst>
                <a:gd name="T0" fmla="*/ 0 w 38"/>
                <a:gd name="T1" fmla="*/ 21 h 21"/>
                <a:gd name="T2" fmla="*/ 2 w 38"/>
                <a:gd name="T3" fmla="*/ 21 h 21"/>
                <a:gd name="T4" fmla="*/ 38 w 38"/>
                <a:gd name="T5" fmla="*/ 18 h 21"/>
                <a:gd name="T6" fmla="*/ 36 w 38"/>
                <a:gd name="T7" fmla="*/ 0 h 21"/>
                <a:gd name="T8" fmla="*/ 0 w 38"/>
                <a:gd name="T9" fmla="*/ 6 h 21"/>
                <a:gd name="T10" fmla="*/ 0 w 38"/>
                <a:gd name="T11" fmla="*/ 21 h 21"/>
                <a:gd name="T12" fmla="*/ 2 w 38"/>
                <a:gd name="T13" fmla="*/ 21 h 21"/>
                <a:gd name="T14" fmla="*/ 0 w 3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2" name="Freeform 1531"/>
            <p:cNvSpPr>
              <a:spLocks/>
            </p:cNvSpPr>
            <p:nvPr/>
          </p:nvSpPr>
          <p:spPr bwMode="auto">
            <a:xfrm>
              <a:off x="1758" y="3745"/>
              <a:ext cx="29" cy="13"/>
            </a:xfrm>
            <a:custGeom>
              <a:avLst/>
              <a:gdLst>
                <a:gd name="T0" fmla="*/ 0 w 46"/>
                <a:gd name="T1" fmla="*/ 19 h 19"/>
                <a:gd name="T2" fmla="*/ 2 w 46"/>
                <a:gd name="T3" fmla="*/ 19 h 19"/>
                <a:gd name="T4" fmla="*/ 46 w 46"/>
                <a:gd name="T5" fmla="*/ 15 h 19"/>
                <a:gd name="T6" fmla="*/ 46 w 46"/>
                <a:gd name="T7" fmla="*/ 0 h 19"/>
                <a:gd name="T8" fmla="*/ 2 w 46"/>
                <a:gd name="T9" fmla="*/ 2 h 19"/>
                <a:gd name="T10" fmla="*/ 3 w 46"/>
                <a:gd name="T11" fmla="*/ 2 h 19"/>
                <a:gd name="T12" fmla="*/ 0 w 46"/>
                <a:gd name="T13" fmla="*/ 19 h 19"/>
                <a:gd name="T14" fmla="*/ 2 w 46"/>
                <a:gd name="T15" fmla="*/ 19 h 19"/>
                <a:gd name="T16" fmla="*/ 0 w 46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3" name="Freeform 1532"/>
            <p:cNvSpPr>
              <a:spLocks/>
            </p:cNvSpPr>
            <p:nvPr/>
          </p:nvSpPr>
          <p:spPr bwMode="auto">
            <a:xfrm>
              <a:off x="1720" y="3737"/>
              <a:ext cx="41" cy="21"/>
            </a:xfrm>
            <a:custGeom>
              <a:avLst/>
              <a:gdLst>
                <a:gd name="T0" fmla="*/ 0 w 63"/>
                <a:gd name="T1" fmla="*/ 13 h 30"/>
                <a:gd name="T2" fmla="*/ 6 w 63"/>
                <a:gd name="T3" fmla="*/ 15 h 30"/>
                <a:gd name="T4" fmla="*/ 60 w 63"/>
                <a:gd name="T5" fmla="*/ 30 h 30"/>
                <a:gd name="T6" fmla="*/ 63 w 63"/>
                <a:gd name="T7" fmla="*/ 13 h 30"/>
                <a:gd name="T8" fmla="*/ 10 w 63"/>
                <a:gd name="T9" fmla="*/ 0 h 30"/>
                <a:gd name="T10" fmla="*/ 14 w 63"/>
                <a:gd name="T11" fmla="*/ 1 h 30"/>
                <a:gd name="T12" fmla="*/ 0 w 63"/>
                <a:gd name="T13" fmla="*/ 13 h 30"/>
                <a:gd name="T14" fmla="*/ 2 w 63"/>
                <a:gd name="T15" fmla="*/ 15 h 30"/>
                <a:gd name="T16" fmla="*/ 6 w 63"/>
                <a:gd name="T17" fmla="*/ 15 h 30"/>
                <a:gd name="T18" fmla="*/ 0 w 63"/>
                <a:gd name="T1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4" name="Freeform 1533"/>
            <p:cNvSpPr>
              <a:spLocks/>
            </p:cNvSpPr>
            <p:nvPr/>
          </p:nvSpPr>
          <p:spPr bwMode="auto">
            <a:xfrm>
              <a:off x="1713" y="3731"/>
              <a:ext cx="16" cy="15"/>
            </a:xfrm>
            <a:custGeom>
              <a:avLst/>
              <a:gdLst>
                <a:gd name="T0" fmla="*/ 2 w 24"/>
                <a:gd name="T1" fmla="*/ 13 h 25"/>
                <a:gd name="T2" fmla="*/ 0 w 24"/>
                <a:gd name="T3" fmla="*/ 12 h 25"/>
                <a:gd name="T4" fmla="*/ 10 w 24"/>
                <a:gd name="T5" fmla="*/ 25 h 25"/>
                <a:gd name="T6" fmla="*/ 24 w 24"/>
                <a:gd name="T7" fmla="*/ 13 h 25"/>
                <a:gd name="T8" fmla="*/ 12 w 24"/>
                <a:gd name="T9" fmla="*/ 2 h 25"/>
                <a:gd name="T10" fmla="*/ 10 w 24"/>
                <a:gd name="T11" fmla="*/ 0 h 25"/>
                <a:gd name="T12" fmla="*/ 12 w 24"/>
                <a:gd name="T13" fmla="*/ 2 h 25"/>
                <a:gd name="T14" fmla="*/ 12 w 24"/>
                <a:gd name="T15" fmla="*/ 0 h 25"/>
                <a:gd name="T16" fmla="*/ 10 w 24"/>
                <a:gd name="T17" fmla="*/ 0 h 25"/>
                <a:gd name="T18" fmla="*/ 2 w 24"/>
                <a:gd name="T1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5" name="Freeform 1534"/>
            <p:cNvSpPr>
              <a:spLocks/>
            </p:cNvSpPr>
            <p:nvPr/>
          </p:nvSpPr>
          <p:spPr bwMode="auto">
            <a:xfrm>
              <a:off x="1698" y="3722"/>
              <a:ext cx="22" cy="17"/>
            </a:xfrm>
            <a:custGeom>
              <a:avLst/>
              <a:gdLst>
                <a:gd name="T0" fmla="*/ 0 w 34"/>
                <a:gd name="T1" fmla="*/ 13 h 30"/>
                <a:gd name="T2" fmla="*/ 0 w 34"/>
                <a:gd name="T3" fmla="*/ 11 h 30"/>
                <a:gd name="T4" fmla="*/ 26 w 34"/>
                <a:gd name="T5" fmla="*/ 30 h 30"/>
                <a:gd name="T6" fmla="*/ 34 w 34"/>
                <a:gd name="T7" fmla="*/ 17 h 30"/>
                <a:gd name="T8" fmla="*/ 9 w 34"/>
                <a:gd name="T9" fmla="*/ 0 h 30"/>
                <a:gd name="T10" fmla="*/ 0 w 34"/>
                <a:gd name="T11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6" name="Freeform 1535"/>
            <p:cNvSpPr>
              <a:spLocks/>
            </p:cNvSpPr>
            <p:nvPr/>
          </p:nvSpPr>
          <p:spPr bwMode="auto">
            <a:xfrm>
              <a:off x="1681" y="3710"/>
              <a:ext cx="22" cy="19"/>
            </a:xfrm>
            <a:custGeom>
              <a:avLst/>
              <a:gdLst>
                <a:gd name="T0" fmla="*/ 0 w 36"/>
                <a:gd name="T1" fmla="*/ 13 h 32"/>
                <a:gd name="T2" fmla="*/ 27 w 36"/>
                <a:gd name="T3" fmla="*/ 32 h 32"/>
                <a:gd name="T4" fmla="*/ 36 w 36"/>
                <a:gd name="T5" fmla="*/ 19 h 32"/>
                <a:gd name="T6" fmla="*/ 9 w 36"/>
                <a:gd name="T7" fmla="*/ 0 h 32"/>
                <a:gd name="T8" fmla="*/ 7 w 36"/>
                <a:gd name="T9" fmla="*/ 0 h 32"/>
                <a:gd name="T10" fmla="*/ 9 w 36"/>
                <a:gd name="T11" fmla="*/ 0 h 32"/>
                <a:gd name="T12" fmla="*/ 7 w 36"/>
                <a:gd name="T13" fmla="*/ 0 h 32"/>
                <a:gd name="T14" fmla="*/ 0 w 36"/>
                <a:gd name="T1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7" name="Freeform 1536"/>
            <p:cNvSpPr>
              <a:spLocks/>
            </p:cNvSpPr>
            <p:nvPr/>
          </p:nvSpPr>
          <p:spPr bwMode="auto">
            <a:xfrm>
              <a:off x="1655" y="3695"/>
              <a:ext cx="31" cy="22"/>
            </a:xfrm>
            <a:custGeom>
              <a:avLst/>
              <a:gdLst>
                <a:gd name="T0" fmla="*/ 0 w 48"/>
                <a:gd name="T1" fmla="*/ 13 h 36"/>
                <a:gd name="T2" fmla="*/ 41 w 48"/>
                <a:gd name="T3" fmla="*/ 36 h 36"/>
                <a:gd name="T4" fmla="*/ 48 w 48"/>
                <a:gd name="T5" fmla="*/ 23 h 36"/>
                <a:gd name="T6" fmla="*/ 8 w 48"/>
                <a:gd name="T7" fmla="*/ 0 h 36"/>
                <a:gd name="T8" fmla="*/ 0 w 48"/>
                <a:gd name="T9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8" name="Freeform 1537"/>
            <p:cNvSpPr>
              <a:spLocks/>
            </p:cNvSpPr>
            <p:nvPr/>
          </p:nvSpPr>
          <p:spPr bwMode="auto">
            <a:xfrm>
              <a:off x="1624" y="3679"/>
              <a:ext cx="35" cy="24"/>
            </a:xfrm>
            <a:custGeom>
              <a:avLst/>
              <a:gdLst>
                <a:gd name="T0" fmla="*/ 0 w 58"/>
                <a:gd name="T1" fmla="*/ 13 h 38"/>
                <a:gd name="T2" fmla="*/ 50 w 58"/>
                <a:gd name="T3" fmla="*/ 38 h 38"/>
                <a:gd name="T4" fmla="*/ 58 w 58"/>
                <a:gd name="T5" fmla="*/ 25 h 38"/>
                <a:gd name="T6" fmla="*/ 8 w 58"/>
                <a:gd name="T7" fmla="*/ 0 h 38"/>
                <a:gd name="T8" fmla="*/ 0 w 58"/>
                <a:gd name="T9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39" name="Freeform 1538"/>
            <p:cNvSpPr>
              <a:spLocks/>
            </p:cNvSpPr>
            <p:nvPr/>
          </p:nvSpPr>
          <p:spPr bwMode="auto">
            <a:xfrm>
              <a:off x="1615" y="3675"/>
              <a:ext cx="14" cy="13"/>
            </a:xfrm>
            <a:custGeom>
              <a:avLst/>
              <a:gdLst>
                <a:gd name="T0" fmla="*/ 6 w 21"/>
                <a:gd name="T1" fmla="*/ 6 h 21"/>
                <a:gd name="T2" fmla="*/ 0 w 21"/>
                <a:gd name="T3" fmla="*/ 13 h 21"/>
                <a:gd name="T4" fmla="*/ 13 w 21"/>
                <a:gd name="T5" fmla="*/ 21 h 21"/>
                <a:gd name="T6" fmla="*/ 21 w 21"/>
                <a:gd name="T7" fmla="*/ 8 h 21"/>
                <a:gd name="T8" fmla="*/ 10 w 21"/>
                <a:gd name="T9" fmla="*/ 0 h 21"/>
                <a:gd name="T10" fmla="*/ 6 w 21"/>
                <a:gd name="T11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0" name="Freeform 1539"/>
            <p:cNvSpPr>
              <a:spLocks/>
            </p:cNvSpPr>
            <p:nvPr/>
          </p:nvSpPr>
          <p:spPr bwMode="auto">
            <a:xfrm>
              <a:off x="2777" y="3787"/>
              <a:ext cx="21" cy="26"/>
            </a:xfrm>
            <a:custGeom>
              <a:avLst/>
              <a:gdLst>
                <a:gd name="T0" fmla="*/ 32 w 32"/>
                <a:gd name="T1" fmla="*/ 23 h 37"/>
                <a:gd name="T2" fmla="*/ 32 w 32"/>
                <a:gd name="T3" fmla="*/ 25 h 37"/>
                <a:gd name="T4" fmla="*/ 11 w 32"/>
                <a:gd name="T5" fmla="*/ 0 h 37"/>
                <a:gd name="T6" fmla="*/ 0 w 32"/>
                <a:gd name="T7" fmla="*/ 10 h 37"/>
                <a:gd name="T8" fmla="*/ 21 w 32"/>
                <a:gd name="T9" fmla="*/ 35 h 37"/>
                <a:gd name="T10" fmla="*/ 23 w 32"/>
                <a:gd name="T11" fmla="*/ 37 h 37"/>
                <a:gd name="T12" fmla="*/ 21 w 32"/>
                <a:gd name="T13" fmla="*/ 35 h 37"/>
                <a:gd name="T14" fmla="*/ 23 w 32"/>
                <a:gd name="T15" fmla="*/ 37 h 37"/>
                <a:gd name="T16" fmla="*/ 32 w 32"/>
                <a:gd name="T1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1" name="Freeform 1540"/>
            <p:cNvSpPr>
              <a:spLocks/>
            </p:cNvSpPr>
            <p:nvPr/>
          </p:nvSpPr>
          <p:spPr bwMode="auto">
            <a:xfrm>
              <a:off x="2792" y="3802"/>
              <a:ext cx="25" cy="21"/>
            </a:xfrm>
            <a:custGeom>
              <a:avLst/>
              <a:gdLst>
                <a:gd name="T0" fmla="*/ 36 w 36"/>
                <a:gd name="T1" fmla="*/ 23 h 35"/>
                <a:gd name="T2" fmla="*/ 9 w 36"/>
                <a:gd name="T3" fmla="*/ 0 h 35"/>
                <a:gd name="T4" fmla="*/ 0 w 36"/>
                <a:gd name="T5" fmla="*/ 14 h 35"/>
                <a:gd name="T6" fmla="*/ 27 w 36"/>
                <a:gd name="T7" fmla="*/ 35 h 35"/>
                <a:gd name="T8" fmla="*/ 36 w 36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2" name="Freeform 1541"/>
            <p:cNvSpPr>
              <a:spLocks/>
            </p:cNvSpPr>
            <p:nvPr/>
          </p:nvSpPr>
          <p:spPr bwMode="auto">
            <a:xfrm>
              <a:off x="2810" y="3817"/>
              <a:ext cx="21" cy="20"/>
            </a:xfrm>
            <a:custGeom>
              <a:avLst/>
              <a:gdLst>
                <a:gd name="T0" fmla="*/ 34 w 34"/>
                <a:gd name="T1" fmla="*/ 27 h 31"/>
                <a:gd name="T2" fmla="*/ 30 w 34"/>
                <a:gd name="T3" fmla="*/ 19 h 31"/>
                <a:gd name="T4" fmla="*/ 9 w 34"/>
                <a:gd name="T5" fmla="*/ 0 h 31"/>
                <a:gd name="T6" fmla="*/ 0 w 34"/>
                <a:gd name="T7" fmla="*/ 12 h 31"/>
                <a:gd name="T8" fmla="*/ 21 w 34"/>
                <a:gd name="T9" fmla="*/ 31 h 31"/>
                <a:gd name="T10" fmla="*/ 17 w 34"/>
                <a:gd name="T11" fmla="*/ 25 h 31"/>
                <a:gd name="T12" fmla="*/ 34 w 34"/>
                <a:gd name="T13" fmla="*/ 27 h 31"/>
                <a:gd name="T14" fmla="*/ 34 w 34"/>
                <a:gd name="T15" fmla="*/ 23 h 31"/>
                <a:gd name="T16" fmla="*/ 30 w 34"/>
                <a:gd name="T17" fmla="*/ 19 h 31"/>
                <a:gd name="T18" fmla="*/ 34 w 34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3" name="Freeform 1542"/>
            <p:cNvSpPr>
              <a:spLocks/>
            </p:cNvSpPr>
            <p:nvPr/>
          </p:nvSpPr>
          <p:spPr bwMode="auto">
            <a:xfrm>
              <a:off x="2818" y="3832"/>
              <a:ext cx="13" cy="15"/>
            </a:xfrm>
            <a:custGeom>
              <a:avLst/>
              <a:gdLst>
                <a:gd name="T0" fmla="*/ 13 w 19"/>
                <a:gd name="T1" fmla="*/ 23 h 23"/>
                <a:gd name="T2" fmla="*/ 15 w 19"/>
                <a:gd name="T3" fmla="*/ 21 h 23"/>
                <a:gd name="T4" fmla="*/ 19 w 19"/>
                <a:gd name="T5" fmla="*/ 2 h 23"/>
                <a:gd name="T6" fmla="*/ 2 w 19"/>
                <a:gd name="T7" fmla="*/ 0 h 23"/>
                <a:gd name="T8" fmla="*/ 0 w 19"/>
                <a:gd name="T9" fmla="*/ 17 h 23"/>
                <a:gd name="T10" fmla="*/ 2 w 19"/>
                <a:gd name="T11" fmla="*/ 14 h 23"/>
                <a:gd name="T12" fmla="*/ 13 w 19"/>
                <a:gd name="T13" fmla="*/ 23 h 23"/>
                <a:gd name="T14" fmla="*/ 15 w 19"/>
                <a:gd name="T15" fmla="*/ 23 h 23"/>
                <a:gd name="T16" fmla="*/ 15 w 19"/>
                <a:gd name="T17" fmla="*/ 21 h 23"/>
                <a:gd name="T18" fmla="*/ 13 w 19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4" name="Freeform 1543"/>
            <p:cNvSpPr>
              <a:spLocks/>
            </p:cNvSpPr>
            <p:nvPr/>
          </p:nvSpPr>
          <p:spPr bwMode="auto">
            <a:xfrm>
              <a:off x="2811" y="3841"/>
              <a:ext cx="17" cy="18"/>
            </a:xfrm>
            <a:custGeom>
              <a:avLst/>
              <a:gdLst>
                <a:gd name="T0" fmla="*/ 11 w 26"/>
                <a:gd name="T1" fmla="*/ 30 h 30"/>
                <a:gd name="T2" fmla="*/ 11 w 26"/>
                <a:gd name="T3" fmla="*/ 28 h 30"/>
                <a:gd name="T4" fmla="*/ 26 w 26"/>
                <a:gd name="T5" fmla="*/ 9 h 30"/>
                <a:gd name="T6" fmla="*/ 15 w 26"/>
                <a:gd name="T7" fmla="*/ 0 h 30"/>
                <a:gd name="T8" fmla="*/ 0 w 26"/>
                <a:gd name="T9" fmla="*/ 19 h 30"/>
                <a:gd name="T10" fmla="*/ 11 w 26"/>
                <a:gd name="T11" fmla="*/ 30 h 30"/>
                <a:gd name="T12" fmla="*/ 11 w 26"/>
                <a:gd name="T13" fmla="*/ 28 h 30"/>
                <a:gd name="T14" fmla="*/ 11 w 26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5" name="Freeform 1544"/>
            <p:cNvSpPr>
              <a:spLocks/>
            </p:cNvSpPr>
            <p:nvPr/>
          </p:nvSpPr>
          <p:spPr bwMode="auto">
            <a:xfrm>
              <a:off x="2801" y="3851"/>
              <a:ext cx="16" cy="18"/>
            </a:xfrm>
            <a:custGeom>
              <a:avLst/>
              <a:gdLst>
                <a:gd name="T0" fmla="*/ 14 w 27"/>
                <a:gd name="T1" fmla="*/ 25 h 27"/>
                <a:gd name="T2" fmla="*/ 14 w 27"/>
                <a:gd name="T3" fmla="*/ 27 h 27"/>
                <a:gd name="T4" fmla="*/ 27 w 27"/>
                <a:gd name="T5" fmla="*/ 11 h 27"/>
                <a:gd name="T6" fmla="*/ 16 w 27"/>
                <a:gd name="T7" fmla="*/ 0 h 27"/>
                <a:gd name="T8" fmla="*/ 2 w 27"/>
                <a:gd name="T9" fmla="*/ 15 h 27"/>
                <a:gd name="T10" fmla="*/ 0 w 27"/>
                <a:gd name="T11" fmla="*/ 17 h 27"/>
                <a:gd name="T12" fmla="*/ 2 w 27"/>
                <a:gd name="T13" fmla="*/ 15 h 27"/>
                <a:gd name="T14" fmla="*/ 0 w 27"/>
                <a:gd name="T15" fmla="*/ 15 h 27"/>
                <a:gd name="T16" fmla="*/ 0 w 27"/>
                <a:gd name="T17" fmla="*/ 17 h 27"/>
                <a:gd name="T18" fmla="*/ 14 w 27"/>
                <a:gd name="T1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6" name="Freeform 1545"/>
            <p:cNvSpPr>
              <a:spLocks/>
            </p:cNvSpPr>
            <p:nvPr/>
          </p:nvSpPr>
          <p:spPr bwMode="auto">
            <a:xfrm>
              <a:off x="2796" y="3865"/>
              <a:ext cx="14" cy="15"/>
            </a:xfrm>
            <a:custGeom>
              <a:avLst/>
              <a:gdLst>
                <a:gd name="T0" fmla="*/ 5 w 21"/>
                <a:gd name="T1" fmla="*/ 17 h 23"/>
                <a:gd name="T2" fmla="*/ 13 w 21"/>
                <a:gd name="T3" fmla="*/ 23 h 23"/>
                <a:gd name="T4" fmla="*/ 21 w 21"/>
                <a:gd name="T5" fmla="*/ 8 h 23"/>
                <a:gd name="T6" fmla="*/ 7 w 21"/>
                <a:gd name="T7" fmla="*/ 0 h 23"/>
                <a:gd name="T8" fmla="*/ 0 w 21"/>
                <a:gd name="T9" fmla="*/ 13 h 23"/>
                <a:gd name="T10" fmla="*/ 5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7" name="Freeform 1546"/>
            <p:cNvSpPr>
              <a:spLocks/>
            </p:cNvSpPr>
            <p:nvPr/>
          </p:nvSpPr>
          <p:spPr bwMode="auto">
            <a:xfrm>
              <a:off x="1840" y="3779"/>
              <a:ext cx="14" cy="39"/>
            </a:xfrm>
            <a:custGeom>
              <a:avLst/>
              <a:gdLst>
                <a:gd name="T0" fmla="*/ 15 w 23"/>
                <a:gd name="T1" fmla="*/ 57 h 65"/>
                <a:gd name="T2" fmla="*/ 17 w 23"/>
                <a:gd name="T3" fmla="*/ 61 h 65"/>
                <a:gd name="T4" fmla="*/ 23 w 23"/>
                <a:gd name="T5" fmla="*/ 2 h 65"/>
                <a:gd name="T6" fmla="*/ 8 w 23"/>
                <a:gd name="T7" fmla="*/ 0 h 65"/>
                <a:gd name="T8" fmla="*/ 2 w 23"/>
                <a:gd name="T9" fmla="*/ 59 h 65"/>
                <a:gd name="T10" fmla="*/ 2 w 23"/>
                <a:gd name="T11" fmla="*/ 65 h 65"/>
                <a:gd name="T12" fmla="*/ 2 w 23"/>
                <a:gd name="T13" fmla="*/ 59 h 65"/>
                <a:gd name="T14" fmla="*/ 0 w 23"/>
                <a:gd name="T15" fmla="*/ 63 h 65"/>
                <a:gd name="T16" fmla="*/ 2 w 23"/>
                <a:gd name="T17" fmla="*/ 65 h 65"/>
                <a:gd name="T18" fmla="*/ 15 w 23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5">
                  <a:moveTo>
                    <a:pt x="15" y="57"/>
                  </a:moveTo>
                  <a:lnTo>
                    <a:pt x="17" y="61"/>
                  </a:lnTo>
                  <a:lnTo>
                    <a:pt x="23" y="2"/>
                  </a:lnTo>
                  <a:lnTo>
                    <a:pt x="8" y="0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5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8" name="Freeform 1547"/>
            <p:cNvSpPr>
              <a:spLocks/>
            </p:cNvSpPr>
            <p:nvPr/>
          </p:nvSpPr>
          <p:spPr bwMode="auto">
            <a:xfrm>
              <a:off x="1854" y="3657"/>
              <a:ext cx="17" cy="12"/>
            </a:xfrm>
            <a:custGeom>
              <a:avLst/>
              <a:gdLst>
                <a:gd name="T0" fmla="*/ 17 w 27"/>
                <a:gd name="T1" fmla="*/ 12 h 19"/>
                <a:gd name="T2" fmla="*/ 10 w 27"/>
                <a:gd name="T3" fmla="*/ 19 h 19"/>
                <a:gd name="T4" fmla="*/ 27 w 27"/>
                <a:gd name="T5" fmla="*/ 15 h 19"/>
                <a:gd name="T6" fmla="*/ 25 w 27"/>
                <a:gd name="T7" fmla="*/ 0 h 19"/>
                <a:gd name="T8" fmla="*/ 8 w 27"/>
                <a:gd name="T9" fmla="*/ 4 h 19"/>
                <a:gd name="T10" fmla="*/ 0 w 27"/>
                <a:gd name="T11" fmla="*/ 12 h 19"/>
                <a:gd name="T12" fmla="*/ 8 w 27"/>
                <a:gd name="T13" fmla="*/ 4 h 19"/>
                <a:gd name="T14" fmla="*/ 2 w 27"/>
                <a:gd name="T15" fmla="*/ 6 h 19"/>
                <a:gd name="T16" fmla="*/ 0 w 27"/>
                <a:gd name="T17" fmla="*/ 12 h 19"/>
                <a:gd name="T18" fmla="*/ 17 w 27"/>
                <a:gd name="T1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49" name="Freeform 1548"/>
            <p:cNvSpPr>
              <a:spLocks/>
            </p:cNvSpPr>
            <p:nvPr/>
          </p:nvSpPr>
          <p:spPr bwMode="auto">
            <a:xfrm>
              <a:off x="1846" y="3664"/>
              <a:ext cx="19" cy="115"/>
            </a:xfrm>
            <a:custGeom>
              <a:avLst/>
              <a:gdLst>
                <a:gd name="T0" fmla="*/ 7 w 30"/>
                <a:gd name="T1" fmla="*/ 184 h 184"/>
                <a:gd name="T2" fmla="*/ 15 w 30"/>
                <a:gd name="T3" fmla="*/ 184 h 184"/>
                <a:gd name="T4" fmla="*/ 30 w 30"/>
                <a:gd name="T5" fmla="*/ 0 h 184"/>
                <a:gd name="T6" fmla="*/ 13 w 30"/>
                <a:gd name="T7" fmla="*/ 0 h 184"/>
                <a:gd name="T8" fmla="*/ 0 w 30"/>
                <a:gd name="T9" fmla="*/ 182 h 184"/>
                <a:gd name="T10" fmla="*/ 7 w 3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0" name="Freeform 1549"/>
            <p:cNvSpPr>
              <a:spLocks/>
            </p:cNvSpPr>
            <p:nvPr/>
          </p:nvSpPr>
          <p:spPr bwMode="auto">
            <a:xfrm>
              <a:off x="1909" y="3673"/>
              <a:ext cx="86" cy="107"/>
            </a:xfrm>
            <a:custGeom>
              <a:avLst/>
              <a:gdLst>
                <a:gd name="T0" fmla="*/ 4 w 135"/>
                <a:gd name="T1" fmla="*/ 15 h 175"/>
                <a:gd name="T2" fmla="*/ 0 w 135"/>
                <a:gd name="T3" fmla="*/ 12 h 175"/>
                <a:gd name="T4" fmla="*/ 123 w 135"/>
                <a:gd name="T5" fmla="*/ 175 h 175"/>
                <a:gd name="T6" fmla="*/ 135 w 135"/>
                <a:gd name="T7" fmla="*/ 165 h 175"/>
                <a:gd name="T8" fmla="*/ 14 w 135"/>
                <a:gd name="T9" fmla="*/ 2 h 175"/>
                <a:gd name="T10" fmla="*/ 10 w 135"/>
                <a:gd name="T11" fmla="*/ 0 h 175"/>
                <a:gd name="T12" fmla="*/ 14 w 135"/>
                <a:gd name="T13" fmla="*/ 2 h 175"/>
                <a:gd name="T14" fmla="*/ 12 w 135"/>
                <a:gd name="T15" fmla="*/ 0 h 175"/>
                <a:gd name="T16" fmla="*/ 10 w 135"/>
                <a:gd name="T17" fmla="*/ 0 h 175"/>
                <a:gd name="T18" fmla="*/ 4 w 135"/>
                <a:gd name="T19" fmla="*/ 1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1" name="Freeform 1550"/>
            <p:cNvSpPr>
              <a:spLocks/>
            </p:cNvSpPr>
            <p:nvPr/>
          </p:nvSpPr>
          <p:spPr bwMode="auto">
            <a:xfrm>
              <a:off x="1889" y="3664"/>
              <a:ext cx="27" cy="18"/>
            </a:xfrm>
            <a:custGeom>
              <a:avLst/>
              <a:gdLst>
                <a:gd name="T0" fmla="*/ 0 w 42"/>
                <a:gd name="T1" fmla="*/ 15 h 28"/>
                <a:gd name="T2" fmla="*/ 36 w 42"/>
                <a:gd name="T3" fmla="*/ 28 h 28"/>
                <a:gd name="T4" fmla="*/ 42 w 42"/>
                <a:gd name="T5" fmla="*/ 13 h 28"/>
                <a:gd name="T6" fmla="*/ 4 w 42"/>
                <a:gd name="T7" fmla="*/ 0 h 28"/>
                <a:gd name="T8" fmla="*/ 0 w 42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2" name="Freeform 1551"/>
            <p:cNvSpPr>
              <a:spLocks/>
            </p:cNvSpPr>
            <p:nvPr/>
          </p:nvSpPr>
          <p:spPr bwMode="auto">
            <a:xfrm>
              <a:off x="1867" y="3657"/>
              <a:ext cx="25" cy="18"/>
            </a:xfrm>
            <a:custGeom>
              <a:avLst/>
              <a:gdLst>
                <a:gd name="T0" fmla="*/ 4 w 37"/>
                <a:gd name="T1" fmla="*/ 8 h 27"/>
                <a:gd name="T2" fmla="*/ 0 w 37"/>
                <a:gd name="T3" fmla="*/ 15 h 27"/>
                <a:gd name="T4" fmla="*/ 33 w 37"/>
                <a:gd name="T5" fmla="*/ 27 h 27"/>
                <a:gd name="T6" fmla="*/ 37 w 37"/>
                <a:gd name="T7" fmla="*/ 12 h 27"/>
                <a:gd name="T8" fmla="*/ 6 w 37"/>
                <a:gd name="T9" fmla="*/ 0 h 27"/>
                <a:gd name="T10" fmla="*/ 4 w 37"/>
                <a:gd name="T11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3" name="Freeform 1552"/>
            <p:cNvSpPr>
              <a:spLocks/>
            </p:cNvSpPr>
            <p:nvPr/>
          </p:nvSpPr>
          <p:spPr bwMode="auto">
            <a:xfrm>
              <a:off x="2202" y="3625"/>
              <a:ext cx="18" cy="12"/>
            </a:xfrm>
            <a:custGeom>
              <a:avLst/>
              <a:gdLst>
                <a:gd name="T0" fmla="*/ 15 w 27"/>
                <a:gd name="T1" fmla="*/ 12 h 17"/>
                <a:gd name="T2" fmla="*/ 8 w 27"/>
                <a:gd name="T3" fmla="*/ 17 h 17"/>
                <a:gd name="T4" fmla="*/ 27 w 27"/>
                <a:gd name="T5" fmla="*/ 16 h 17"/>
                <a:gd name="T6" fmla="*/ 25 w 27"/>
                <a:gd name="T7" fmla="*/ 0 h 17"/>
                <a:gd name="T8" fmla="*/ 6 w 27"/>
                <a:gd name="T9" fmla="*/ 2 h 17"/>
                <a:gd name="T10" fmla="*/ 0 w 27"/>
                <a:gd name="T11" fmla="*/ 8 h 17"/>
                <a:gd name="T12" fmla="*/ 6 w 27"/>
                <a:gd name="T13" fmla="*/ 2 h 17"/>
                <a:gd name="T14" fmla="*/ 2 w 27"/>
                <a:gd name="T15" fmla="*/ 2 h 17"/>
                <a:gd name="T16" fmla="*/ 0 w 27"/>
                <a:gd name="T17" fmla="*/ 8 h 17"/>
                <a:gd name="T18" fmla="*/ 15 w 2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4" name="Freeform 1553"/>
            <p:cNvSpPr>
              <a:spLocks/>
            </p:cNvSpPr>
            <p:nvPr/>
          </p:nvSpPr>
          <p:spPr bwMode="auto">
            <a:xfrm>
              <a:off x="2197" y="3631"/>
              <a:ext cx="16" cy="15"/>
            </a:xfrm>
            <a:custGeom>
              <a:avLst/>
              <a:gdLst>
                <a:gd name="T0" fmla="*/ 18 w 23"/>
                <a:gd name="T1" fmla="*/ 21 h 23"/>
                <a:gd name="T2" fmla="*/ 18 w 23"/>
                <a:gd name="T3" fmla="*/ 23 h 23"/>
                <a:gd name="T4" fmla="*/ 23 w 23"/>
                <a:gd name="T5" fmla="*/ 4 h 23"/>
                <a:gd name="T6" fmla="*/ 8 w 23"/>
                <a:gd name="T7" fmla="*/ 0 h 23"/>
                <a:gd name="T8" fmla="*/ 2 w 23"/>
                <a:gd name="T9" fmla="*/ 19 h 23"/>
                <a:gd name="T10" fmla="*/ 0 w 23"/>
                <a:gd name="T11" fmla="*/ 21 h 23"/>
                <a:gd name="T12" fmla="*/ 2 w 23"/>
                <a:gd name="T13" fmla="*/ 19 h 23"/>
                <a:gd name="T14" fmla="*/ 0 w 23"/>
                <a:gd name="T15" fmla="*/ 19 h 23"/>
                <a:gd name="T16" fmla="*/ 0 w 23"/>
                <a:gd name="T17" fmla="*/ 21 h 23"/>
                <a:gd name="T18" fmla="*/ 18 w 23"/>
                <a:gd name="T19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5" name="Freeform 1554"/>
            <p:cNvSpPr>
              <a:spLocks/>
            </p:cNvSpPr>
            <p:nvPr/>
          </p:nvSpPr>
          <p:spPr bwMode="auto">
            <a:xfrm>
              <a:off x="2197" y="3646"/>
              <a:ext cx="11" cy="14"/>
            </a:xfrm>
            <a:custGeom>
              <a:avLst/>
              <a:gdLst>
                <a:gd name="T0" fmla="*/ 18 w 18"/>
                <a:gd name="T1" fmla="*/ 19 h 25"/>
                <a:gd name="T2" fmla="*/ 18 w 18"/>
                <a:gd name="T3" fmla="*/ 23 h 25"/>
                <a:gd name="T4" fmla="*/ 18 w 18"/>
                <a:gd name="T5" fmla="*/ 0 h 25"/>
                <a:gd name="T6" fmla="*/ 0 w 18"/>
                <a:gd name="T7" fmla="*/ 0 h 25"/>
                <a:gd name="T8" fmla="*/ 0 w 18"/>
                <a:gd name="T9" fmla="*/ 23 h 25"/>
                <a:gd name="T10" fmla="*/ 2 w 18"/>
                <a:gd name="T11" fmla="*/ 25 h 25"/>
                <a:gd name="T12" fmla="*/ 0 w 18"/>
                <a:gd name="T13" fmla="*/ 23 h 25"/>
                <a:gd name="T14" fmla="*/ 0 w 18"/>
                <a:gd name="T15" fmla="*/ 25 h 25"/>
                <a:gd name="T16" fmla="*/ 2 w 18"/>
                <a:gd name="T17" fmla="*/ 25 h 25"/>
                <a:gd name="T18" fmla="*/ 18 w 18"/>
                <a:gd name="T1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6" name="Freeform 1555"/>
            <p:cNvSpPr>
              <a:spLocks/>
            </p:cNvSpPr>
            <p:nvPr/>
          </p:nvSpPr>
          <p:spPr bwMode="auto">
            <a:xfrm>
              <a:off x="2200" y="3655"/>
              <a:ext cx="13" cy="15"/>
            </a:xfrm>
            <a:custGeom>
              <a:avLst/>
              <a:gdLst>
                <a:gd name="T0" fmla="*/ 18 w 21"/>
                <a:gd name="T1" fmla="*/ 23 h 23"/>
                <a:gd name="T2" fmla="*/ 19 w 21"/>
                <a:gd name="T3" fmla="*/ 14 h 23"/>
                <a:gd name="T4" fmla="*/ 16 w 21"/>
                <a:gd name="T5" fmla="*/ 0 h 23"/>
                <a:gd name="T6" fmla="*/ 0 w 21"/>
                <a:gd name="T7" fmla="*/ 6 h 23"/>
                <a:gd name="T8" fmla="*/ 4 w 21"/>
                <a:gd name="T9" fmla="*/ 19 h 23"/>
                <a:gd name="T10" fmla="*/ 6 w 21"/>
                <a:gd name="T11" fmla="*/ 10 h 23"/>
                <a:gd name="T12" fmla="*/ 18 w 21"/>
                <a:gd name="T13" fmla="*/ 23 h 23"/>
                <a:gd name="T14" fmla="*/ 21 w 21"/>
                <a:gd name="T15" fmla="*/ 19 h 23"/>
                <a:gd name="T16" fmla="*/ 19 w 21"/>
                <a:gd name="T17" fmla="*/ 14 h 23"/>
                <a:gd name="T18" fmla="*/ 18 w 21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7" name="Freeform 1556"/>
            <p:cNvSpPr>
              <a:spLocks/>
            </p:cNvSpPr>
            <p:nvPr/>
          </p:nvSpPr>
          <p:spPr bwMode="auto">
            <a:xfrm>
              <a:off x="2196" y="3661"/>
              <a:ext cx="14" cy="14"/>
            </a:xfrm>
            <a:custGeom>
              <a:avLst/>
              <a:gdLst>
                <a:gd name="T0" fmla="*/ 16 w 22"/>
                <a:gd name="T1" fmla="*/ 15 h 19"/>
                <a:gd name="T2" fmla="*/ 14 w 22"/>
                <a:gd name="T3" fmla="*/ 19 h 19"/>
                <a:gd name="T4" fmla="*/ 22 w 22"/>
                <a:gd name="T5" fmla="*/ 13 h 19"/>
                <a:gd name="T6" fmla="*/ 10 w 22"/>
                <a:gd name="T7" fmla="*/ 0 h 19"/>
                <a:gd name="T8" fmla="*/ 4 w 22"/>
                <a:gd name="T9" fmla="*/ 6 h 19"/>
                <a:gd name="T10" fmla="*/ 0 w 22"/>
                <a:gd name="T11" fmla="*/ 9 h 19"/>
                <a:gd name="T12" fmla="*/ 4 w 22"/>
                <a:gd name="T13" fmla="*/ 6 h 19"/>
                <a:gd name="T14" fmla="*/ 2 w 22"/>
                <a:gd name="T15" fmla="*/ 7 h 19"/>
                <a:gd name="T16" fmla="*/ 0 w 22"/>
                <a:gd name="T17" fmla="*/ 9 h 19"/>
                <a:gd name="T18" fmla="*/ 16 w 22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8" name="Freeform 1557"/>
            <p:cNvSpPr>
              <a:spLocks/>
            </p:cNvSpPr>
            <p:nvPr/>
          </p:nvSpPr>
          <p:spPr bwMode="auto">
            <a:xfrm>
              <a:off x="2194" y="3667"/>
              <a:ext cx="14" cy="14"/>
            </a:xfrm>
            <a:custGeom>
              <a:avLst/>
              <a:gdLst>
                <a:gd name="T0" fmla="*/ 13 w 21"/>
                <a:gd name="T1" fmla="*/ 20 h 20"/>
                <a:gd name="T2" fmla="*/ 15 w 21"/>
                <a:gd name="T3" fmla="*/ 20 h 20"/>
                <a:gd name="T4" fmla="*/ 21 w 21"/>
                <a:gd name="T5" fmla="*/ 6 h 20"/>
                <a:gd name="T6" fmla="*/ 5 w 21"/>
                <a:gd name="T7" fmla="*/ 0 h 20"/>
                <a:gd name="T8" fmla="*/ 0 w 21"/>
                <a:gd name="T9" fmla="*/ 12 h 20"/>
                <a:gd name="T10" fmla="*/ 2 w 21"/>
                <a:gd name="T11" fmla="*/ 10 h 20"/>
                <a:gd name="T12" fmla="*/ 13 w 21"/>
                <a:gd name="T13" fmla="*/ 20 h 20"/>
                <a:gd name="T14" fmla="*/ 15 w 21"/>
                <a:gd name="T15" fmla="*/ 20 h 20"/>
                <a:gd name="T16" fmla="*/ 13 w 21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59" name="Freeform 1558"/>
            <p:cNvSpPr>
              <a:spLocks/>
            </p:cNvSpPr>
            <p:nvPr/>
          </p:nvSpPr>
          <p:spPr bwMode="auto">
            <a:xfrm>
              <a:off x="2186" y="3675"/>
              <a:ext cx="16" cy="14"/>
            </a:xfrm>
            <a:custGeom>
              <a:avLst/>
              <a:gdLst>
                <a:gd name="T0" fmla="*/ 12 w 23"/>
                <a:gd name="T1" fmla="*/ 25 h 25"/>
                <a:gd name="T2" fmla="*/ 13 w 23"/>
                <a:gd name="T3" fmla="*/ 23 h 25"/>
                <a:gd name="T4" fmla="*/ 23 w 23"/>
                <a:gd name="T5" fmla="*/ 10 h 25"/>
                <a:gd name="T6" fmla="*/ 12 w 23"/>
                <a:gd name="T7" fmla="*/ 0 h 25"/>
                <a:gd name="T8" fmla="*/ 0 w 23"/>
                <a:gd name="T9" fmla="*/ 11 h 25"/>
                <a:gd name="T10" fmla="*/ 2 w 23"/>
                <a:gd name="T11" fmla="*/ 10 h 25"/>
                <a:gd name="T12" fmla="*/ 12 w 23"/>
                <a:gd name="T13" fmla="*/ 25 h 25"/>
                <a:gd name="T14" fmla="*/ 12 w 23"/>
                <a:gd name="T15" fmla="*/ 23 h 25"/>
                <a:gd name="T16" fmla="*/ 13 w 23"/>
                <a:gd name="T17" fmla="*/ 23 h 25"/>
                <a:gd name="T18" fmla="*/ 12 w 23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0" name="Freeform 1559"/>
            <p:cNvSpPr>
              <a:spLocks/>
            </p:cNvSpPr>
            <p:nvPr/>
          </p:nvSpPr>
          <p:spPr bwMode="auto">
            <a:xfrm>
              <a:off x="2179" y="3681"/>
              <a:ext cx="15" cy="14"/>
            </a:xfrm>
            <a:custGeom>
              <a:avLst/>
              <a:gdLst>
                <a:gd name="T0" fmla="*/ 2 w 25"/>
                <a:gd name="T1" fmla="*/ 24 h 24"/>
                <a:gd name="T2" fmla="*/ 9 w 25"/>
                <a:gd name="T3" fmla="*/ 23 h 24"/>
                <a:gd name="T4" fmla="*/ 25 w 25"/>
                <a:gd name="T5" fmla="*/ 15 h 24"/>
                <a:gd name="T6" fmla="*/ 15 w 25"/>
                <a:gd name="T7" fmla="*/ 0 h 24"/>
                <a:gd name="T8" fmla="*/ 0 w 25"/>
                <a:gd name="T9" fmla="*/ 9 h 24"/>
                <a:gd name="T10" fmla="*/ 7 w 25"/>
                <a:gd name="T11" fmla="*/ 9 h 24"/>
                <a:gd name="T12" fmla="*/ 2 w 25"/>
                <a:gd name="T13" fmla="*/ 24 h 24"/>
                <a:gd name="T14" fmla="*/ 5 w 25"/>
                <a:gd name="T15" fmla="*/ 24 h 24"/>
                <a:gd name="T16" fmla="*/ 9 w 25"/>
                <a:gd name="T17" fmla="*/ 23 h 24"/>
                <a:gd name="T18" fmla="*/ 2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1" name="Freeform 1560"/>
            <p:cNvSpPr>
              <a:spLocks/>
            </p:cNvSpPr>
            <p:nvPr/>
          </p:nvSpPr>
          <p:spPr bwMode="auto">
            <a:xfrm>
              <a:off x="2171" y="3682"/>
              <a:ext cx="13" cy="13"/>
            </a:xfrm>
            <a:custGeom>
              <a:avLst/>
              <a:gdLst>
                <a:gd name="T0" fmla="*/ 0 w 19"/>
                <a:gd name="T1" fmla="*/ 14 h 19"/>
                <a:gd name="T2" fmla="*/ 2 w 19"/>
                <a:gd name="T3" fmla="*/ 16 h 19"/>
                <a:gd name="T4" fmla="*/ 14 w 19"/>
                <a:gd name="T5" fmla="*/ 19 h 19"/>
                <a:gd name="T6" fmla="*/ 19 w 19"/>
                <a:gd name="T7" fmla="*/ 4 h 19"/>
                <a:gd name="T8" fmla="*/ 8 w 19"/>
                <a:gd name="T9" fmla="*/ 0 h 19"/>
                <a:gd name="T10" fmla="*/ 10 w 19"/>
                <a:gd name="T11" fmla="*/ 0 h 19"/>
                <a:gd name="T12" fmla="*/ 0 w 19"/>
                <a:gd name="T13" fmla="*/ 14 h 19"/>
                <a:gd name="T14" fmla="*/ 2 w 19"/>
                <a:gd name="T15" fmla="*/ 16 h 19"/>
                <a:gd name="T16" fmla="*/ 0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2" name="Freeform 1561"/>
            <p:cNvSpPr>
              <a:spLocks/>
            </p:cNvSpPr>
            <p:nvPr/>
          </p:nvSpPr>
          <p:spPr bwMode="auto">
            <a:xfrm>
              <a:off x="2154" y="3672"/>
              <a:ext cx="23" cy="20"/>
            </a:xfrm>
            <a:custGeom>
              <a:avLst/>
              <a:gdLst>
                <a:gd name="T0" fmla="*/ 4 w 37"/>
                <a:gd name="T1" fmla="*/ 15 h 33"/>
                <a:gd name="T2" fmla="*/ 0 w 37"/>
                <a:gd name="T3" fmla="*/ 14 h 33"/>
                <a:gd name="T4" fmla="*/ 27 w 37"/>
                <a:gd name="T5" fmla="*/ 33 h 33"/>
                <a:gd name="T6" fmla="*/ 37 w 37"/>
                <a:gd name="T7" fmla="*/ 19 h 33"/>
                <a:gd name="T8" fmla="*/ 10 w 37"/>
                <a:gd name="T9" fmla="*/ 0 h 33"/>
                <a:gd name="T10" fmla="*/ 6 w 37"/>
                <a:gd name="T11" fmla="*/ 0 h 33"/>
                <a:gd name="T12" fmla="*/ 10 w 37"/>
                <a:gd name="T13" fmla="*/ 0 h 33"/>
                <a:gd name="T14" fmla="*/ 8 w 37"/>
                <a:gd name="T15" fmla="*/ 0 h 33"/>
                <a:gd name="T16" fmla="*/ 6 w 37"/>
                <a:gd name="T17" fmla="*/ 0 h 33"/>
                <a:gd name="T18" fmla="*/ 4 w 37"/>
                <a:gd name="T1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3" name="Freeform 1562"/>
            <p:cNvSpPr>
              <a:spLocks/>
            </p:cNvSpPr>
            <p:nvPr/>
          </p:nvSpPr>
          <p:spPr bwMode="auto">
            <a:xfrm>
              <a:off x="2140" y="3669"/>
              <a:ext cx="17" cy="12"/>
            </a:xfrm>
            <a:custGeom>
              <a:avLst/>
              <a:gdLst>
                <a:gd name="T0" fmla="*/ 12 w 29"/>
                <a:gd name="T1" fmla="*/ 14 h 19"/>
                <a:gd name="T2" fmla="*/ 4 w 29"/>
                <a:gd name="T3" fmla="*/ 18 h 19"/>
                <a:gd name="T4" fmla="*/ 27 w 29"/>
                <a:gd name="T5" fmla="*/ 19 h 19"/>
                <a:gd name="T6" fmla="*/ 29 w 29"/>
                <a:gd name="T7" fmla="*/ 4 h 19"/>
                <a:gd name="T8" fmla="*/ 6 w 29"/>
                <a:gd name="T9" fmla="*/ 0 h 19"/>
                <a:gd name="T10" fmla="*/ 0 w 29"/>
                <a:gd name="T11" fmla="*/ 4 h 19"/>
                <a:gd name="T12" fmla="*/ 6 w 29"/>
                <a:gd name="T13" fmla="*/ 0 h 19"/>
                <a:gd name="T14" fmla="*/ 2 w 29"/>
                <a:gd name="T15" fmla="*/ 0 h 19"/>
                <a:gd name="T16" fmla="*/ 0 w 29"/>
                <a:gd name="T17" fmla="*/ 4 h 19"/>
                <a:gd name="T18" fmla="*/ 12 w 29"/>
                <a:gd name="T1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4" name="Freeform 1563"/>
            <p:cNvSpPr>
              <a:spLocks/>
            </p:cNvSpPr>
            <p:nvPr/>
          </p:nvSpPr>
          <p:spPr bwMode="auto">
            <a:xfrm>
              <a:off x="2131" y="3672"/>
              <a:ext cx="17" cy="16"/>
            </a:xfrm>
            <a:custGeom>
              <a:avLst/>
              <a:gdLst>
                <a:gd name="T0" fmla="*/ 15 w 25"/>
                <a:gd name="T1" fmla="*/ 21 h 25"/>
                <a:gd name="T2" fmla="*/ 13 w 25"/>
                <a:gd name="T3" fmla="*/ 25 h 25"/>
                <a:gd name="T4" fmla="*/ 25 w 25"/>
                <a:gd name="T5" fmla="*/ 10 h 25"/>
                <a:gd name="T6" fmla="*/ 13 w 25"/>
                <a:gd name="T7" fmla="*/ 0 h 25"/>
                <a:gd name="T8" fmla="*/ 0 w 25"/>
                <a:gd name="T9" fmla="*/ 14 h 25"/>
                <a:gd name="T10" fmla="*/ 0 w 25"/>
                <a:gd name="T11" fmla="*/ 17 h 25"/>
                <a:gd name="T12" fmla="*/ 0 w 25"/>
                <a:gd name="T13" fmla="*/ 14 h 25"/>
                <a:gd name="T14" fmla="*/ 0 w 25"/>
                <a:gd name="T15" fmla="*/ 15 h 25"/>
                <a:gd name="T16" fmla="*/ 0 w 25"/>
                <a:gd name="T17" fmla="*/ 17 h 25"/>
                <a:gd name="T18" fmla="*/ 15 w 25"/>
                <a:gd name="T1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5" name="Freeform 1564"/>
            <p:cNvSpPr>
              <a:spLocks/>
            </p:cNvSpPr>
            <p:nvPr/>
          </p:nvSpPr>
          <p:spPr bwMode="auto">
            <a:xfrm>
              <a:off x="2126" y="3682"/>
              <a:ext cx="16" cy="15"/>
            </a:xfrm>
            <a:custGeom>
              <a:avLst/>
              <a:gdLst>
                <a:gd name="T0" fmla="*/ 15 w 23"/>
                <a:gd name="T1" fmla="*/ 16 h 25"/>
                <a:gd name="T2" fmla="*/ 15 w 23"/>
                <a:gd name="T3" fmla="*/ 23 h 25"/>
                <a:gd name="T4" fmla="*/ 23 w 23"/>
                <a:gd name="T5" fmla="*/ 4 h 25"/>
                <a:gd name="T6" fmla="*/ 8 w 23"/>
                <a:gd name="T7" fmla="*/ 0 h 25"/>
                <a:gd name="T8" fmla="*/ 0 w 23"/>
                <a:gd name="T9" fmla="*/ 18 h 25"/>
                <a:gd name="T10" fmla="*/ 2 w 23"/>
                <a:gd name="T11" fmla="*/ 25 h 25"/>
                <a:gd name="T12" fmla="*/ 0 w 23"/>
                <a:gd name="T13" fmla="*/ 18 h 25"/>
                <a:gd name="T14" fmla="*/ 0 w 23"/>
                <a:gd name="T15" fmla="*/ 21 h 25"/>
                <a:gd name="T16" fmla="*/ 2 w 23"/>
                <a:gd name="T17" fmla="*/ 25 h 25"/>
                <a:gd name="T18" fmla="*/ 15 w 23"/>
                <a:gd name="T1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6" name="Freeform 1565"/>
            <p:cNvSpPr>
              <a:spLocks/>
            </p:cNvSpPr>
            <p:nvPr/>
          </p:nvSpPr>
          <p:spPr bwMode="auto">
            <a:xfrm>
              <a:off x="2126" y="3692"/>
              <a:ext cx="16" cy="12"/>
            </a:xfrm>
            <a:custGeom>
              <a:avLst/>
              <a:gdLst>
                <a:gd name="T0" fmla="*/ 23 w 23"/>
                <a:gd name="T1" fmla="*/ 13 h 19"/>
                <a:gd name="T2" fmla="*/ 21 w 23"/>
                <a:gd name="T3" fmla="*/ 9 h 19"/>
                <a:gd name="T4" fmla="*/ 13 w 23"/>
                <a:gd name="T5" fmla="*/ 0 h 19"/>
                <a:gd name="T6" fmla="*/ 0 w 23"/>
                <a:gd name="T7" fmla="*/ 9 h 19"/>
                <a:gd name="T8" fmla="*/ 10 w 23"/>
                <a:gd name="T9" fmla="*/ 19 h 19"/>
                <a:gd name="T10" fmla="*/ 8 w 23"/>
                <a:gd name="T11" fmla="*/ 15 h 19"/>
                <a:gd name="T12" fmla="*/ 23 w 23"/>
                <a:gd name="T13" fmla="*/ 13 h 19"/>
                <a:gd name="T14" fmla="*/ 23 w 23"/>
                <a:gd name="T15" fmla="*/ 11 h 19"/>
                <a:gd name="T16" fmla="*/ 21 w 23"/>
                <a:gd name="T17" fmla="*/ 9 h 19"/>
                <a:gd name="T18" fmla="*/ 23 w 23"/>
                <a:gd name="T1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7" name="Freeform 1566"/>
            <p:cNvSpPr>
              <a:spLocks/>
            </p:cNvSpPr>
            <p:nvPr/>
          </p:nvSpPr>
          <p:spPr bwMode="auto">
            <a:xfrm>
              <a:off x="2134" y="3700"/>
              <a:ext cx="10" cy="17"/>
            </a:xfrm>
            <a:custGeom>
              <a:avLst/>
              <a:gdLst>
                <a:gd name="T0" fmla="*/ 15 w 19"/>
                <a:gd name="T1" fmla="*/ 25 h 25"/>
                <a:gd name="T2" fmla="*/ 19 w 19"/>
                <a:gd name="T3" fmla="*/ 17 h 25"/>
                <a:gd name="T4" fmla="*/ 15 w 19"/>
                <a:gd name="T5" fmla="*/ 0 h 25"/>
                <a:gd name="T6" fmla="*/ 0 w 19"/>
                <a:gd name="T7" fmla="*/ 2 h 25"/>
                <a:gd name="T8" fmla="*/ 2 w 19"/>
                <a:gd name="T9" fmla="*/ 19 h 25"/>
                <a:gd name="T10" fmla="*/ 5 w 19"/>
                <a:gd name="T11" fmla="*/ 12 h 25"/>
                <a:gd name="T12" fmla="*/ 15 w 19"/>
                <a:gd name="T13" fmla="*/ 25 h 25"/>
                <a:gd name="T14" fmla="*/ 19 w 19"/>
                <a:gd name="T15" fmla="*/ 21 h 25"/>
                <a:gd name="T16" fmla="*/ 19 w 19"/>
                <a:gd name="T17" fmla="*/ 17 h 25"/>
                <a:gd name="T18" fmla="*/ 15 w 1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8" name="Freeform 1567"/>
            <p:cNvSpPr>
              <a:spLocks/>
            </p:cNvSpPr>
            <p:nvPr/>
          </p:nvSpPr>
          <p:spPr bwMode="auto">
            <a:xfrm>
              <a:off x="2122" y="3707"/>
              <a:ext cx="20" cy="18"/>
            </a:xfrm>
            <a:custGeom>
              <a:avLst/>
              <a:gdLst>
                <a:gd name="T0" fmla="*/ 16 w 31"/>
                <a:gd name="T1" fmla="*/ 21 h 28"/>
                <a:gd name="T2" fmla="*/ 14 w 31"/>
                <a:gd name="T3" fmla="*/ 28 h 28"/>
                <a:gd name="T4" fmla="*/ 31 w 31"/>
                <a:gd name="T5" fmla="*/ 13 h 28"/>
                <a:gd name="T6" fmla="*/ 21 w 31"/>
                <a:gd name="T7" fmla="*/ 0 h 28"/>
                <a:gd name="T8" fmla="*/ 2 w 31"/>
                <a:gd name="T9" fmla="*/ 15 h 28"/>
                <a:gd name="T10" fmla="*/ 0 w 31"/>
                <a:gd name="T11" fmla="*/ 23 h 28"/>
                <a:gd name="T12" fmla="*/ 2 w 31"/>
                <a:gd name="T13" fmla="*/ 15 h 28"/>
                <a:gd name="T14" fmla="*/ 0 w 31"/>
                <a:gd name="T15" fmla="*/ 19 h 28"/>
                <a:gd name="T16" fmla="*/ 0 w 31"/>
                <a:gd name="T17" fmla="*/ 23 h 28"/>
                <a:gd name="T18" fmla="*/ 16 w 31"/>
                <a:gd name="T19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69" name="Freeform 1568"/>
            <p:cNvSpPr>
              <a:spLocks/>
            </p:cNvSpPr>
            <p:nvPr/>
          </p:nvSpPr>
          <p:spPr bwMode="auto">
            <a:xfrm>
              <a:off x="2122" y="3722"/>
              <a:ext cx="13" cy="15"/>
            </a:xfrm>
            <a:custGeom>
              <a:avLst/>
              <a:gdLst>
                <a:gd name="T0" fmla="*/ 20 w 20"/>
                <a:gd name="T1" fmla="*/ 27 h 27"/>
                <a:gd name="T2" fmla="*/ 20 w 20"/>
                <a:gd name="T3" fmla="*/ 23 h 27"/>
                <a:gd name="T4" fmla="*/ 16 w 20"/>
                <a:gd name="T5" fmla="*/ 0 h 27"/>
                <a:gd name="T6" fmla="*/ 0 w 20"/>
                <a:gd name="T7" fmla="*/ 2 h 27"/>
                <a:gd name="T8" fmla="*/ 2 w 20"/>
                <a:gd name="T9" fmla="*/ 25 h 27"/>
                <a:gd name="T10" fmla="*/ 4 w 20"/>
                <a:gd name="T11" fmla="*/ 21 h 27"/>
                <a:gd name="T12" fmla="*/ 20 w 20"/>
                <a:gd name="T13" fmla="*/ 27 h 27"/>
                <a:gd name="T14" fmla="*/ 20 w 20"/>
                <a:gd name="T15" fmla="*/ 25 h 27"/>
                <a:gd name="T16" fmla="*/ 20 w 20"/>
                <a:gd name="T17" fmla="*/ 23 h 27"/>
                <a:gd name="T18" fmla="*/ 20 w 2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0" name="Freeform 1569"/>
            <p:cNvSpPr>
              <a:spLocks/>
            </p:cNvSpPr>
            <p:nvPr/>
          </p:nvSpPr>
          <p:spPr bwMode="auto">
            <a:xfrm>
              <a:off x="2120" y="3734"/>
              <a:ext cx="15" cy="18"/>
            </a:xfrm>
            <a:custGeom>
              <a:avLst/>
              <a:gdLst>
                <a:gd name="T0" fmla="*/ 15 w 23"/>
                <a:gd name="T1" fmla="*/ 29 h 29"/>
                <a:gd name="T2" fmla="*/ 15 w 23"/>
                <a:gd name="T3" fmla="*/ 27 h 29"/>
                <a:gd name="T4" fmla="*/ 23 w 23"/>
                <a:gd name="T5" fmla="*/ 6 h 29"/>
                <a:gd name="T6" fmla="*/ 7 w 23"/>
                <a:gd name="T7" fmla="*/ 0 h 29"/>
                <a:gd name="T8" fmla="*/ 0 w 23"/>
                <a:gd name="T9" fmla="*/ 23 h 29"/>
                <a:gd name="T10" fmla="*/ 0 w 23"/>
                <a:gd name="T11" fmla="*/ 21 h 29"/>
                <a:gd name="T12" fmla="*/ 15 w 23"/>
                <a:gd name="T13" fmla="*/ 29 h 29"/>
                <a:gd name="T14" fmla="*/ 15 w 23"/>
                <a:gd name="T15" fmla="*/ 27 h 29"/>
                <a:gd name="T16" fmla="*/ 15 w 23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1" name="Freeform 1570"/>
            <p:cNvSpPr>
              <a:spLocks/>
            </p:cNvSpPr>
            <p:nvPr/>
          </p:nvSpPr>
          <p:spPr bwMode="auto">
            <a:xfrm>
              <a:off x="2114" y="3746"/>
              <a:ext cx="16" cy="21"/>
            </a:xfrm>
            <a:custGeom>
              <a:avLst/>
              <a:gdLst>
                <a:gd name="T0" fmla="*/ 13 w 25"/>
                <a:gd name="T1" fmla="*/ 33 h 33"/>
                <a:gd name="T2" fmla="*/ 13 w 25"/>
                <a:gd name="T3" fmla="*/ 31 h 33"/>
                <a:gd name="T4" fmla="*/ 25 w 25"/>
                <a:gd name="T5" fmla="*/ 8 h 33"/>
                <a:gd name="T6" fmla="*/ 10 w 25"/>
                <a:gd name="T7" fmla="*/ 0 h 33"/>
                <a:gd name="T8" fmla="*/ 0 w 25"/>
                <a:gd name="T9" fmla="*/ 25 h 33"/>
                <a:gd name="T10" fmla="*/ 0 w 25"/>
                <a:gd name="T11" fmla="*/ 23 h 33"/>
                <a:gd name="T12" fmla="*/ 13 w 25"/>
                <a:gd name="T13" fmla="*/ 33 h 33"/>
                <a:gd name="T14" fmla="*/ 13 w 25"/>
                <a:gd name="T15" fmla="*/ 31 h 33"/>
                <a:gd name="T16" fmla="*/ 13 w 25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2" name="Freeform 1571"/>
            <p:cNvSpPr>
              <a:spLocks/>
            </p:cNvSpPr>
            <p:nvPr/>
          </p:nvSpPr>
          <p:spPr bwMode="auto">
            <a:xfrm>
              <a:off x="2108" y="3761"/>
              <a:ext cx="14" cy="16"/>
            </a:xfrm>
            <a:custGeom>
              <a:avLst/>
              <a:gdLst>
                <a:gd name="T0" fmla="*/ 4 w 21"/>
                <a:gd name="T1" fmla="*/ 21 h 25"/>
                <a:gd name="T2" fmla="*/ 14 w 21"/>
                <a:gd name="T3" fmla="*/ 19 h 25"/>
                <a:gd name="T4" fmla="*/ 21 w 21"/>
                <a:gd name="T5" fmla="*/ 10 h 25"/>
                <a:gd name="T6" fmla="*/ 8 w 21"/>
                <a:gd name="T7" fmla="*/ 0 h 25"/>
                <a:gd name="T8" fmla="*/ 0 w 21"/>
                <a:gd name="T9" fmla="*/ 10 h 25"/>
                <a:gd name="T10" fmla="*/ 10 w 21"/>
                <a:gd name="T11" fmla="*/ 8 h 25"/>
                <a:gd name="T12" fmla="*/ 4 w 21"/>
                <a:gd name="T13" fmla="*/ 21 h 25"/>
                <a:gd name="T14" fmla="*/ 10 w 21"/>
                <a:gd name="T15" fmla="*/ 25 h 25"/>
                <a:gd name="T16" fmla="*/ 14 w 21"/>
                <a:gd name="T17" fmla="*/ 19 h 25"/>
                <a:gd name="T18" fmla="*/ 4 w 21"/>
                <a:gd name="T1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3" name="Freeform 1572"/>
            <p:cNvSpPr>
              <a:spLocks/>
            </p:cNvSpPr>
            <p:nvPr/>
          </p:nvSpPr>
          <p:spPr bwMode="auto">
            <a:xfrm>
              <a:off x="2103" y="3761"/>
              <a:ext cx="13" cy="13"/>
            </a:xfrm>
            <a:custGeom>
              <a:avLst/>
              <a:gdLst>
                <a:gd name="T0" fmla="*/ 0 w 19"/>
                <a:gd name="T1" fmla="*/ 13 h 19"/>
                <a:gd name="T2" fmla="*/ 2 w 19"/>
                <a:gd name="T3" fmla="*/ 15 h 19"/>
                <a:gd name="T4" fmla="*/ 13 w 19"/>
                <a:gd name="T5" fmla="*/ 19 h 19"/>
                <a:gd name="T6" fmla="*/ 19 w 19"/>
                <a:gd name="T7" fmla="*/ 6 h 19"/>
                <a:gd name="T8" fmla="*/ 9 w 19"/>
                <a:gd name="T9" fmla="*/ 0 h 19"/>
                <a:gd name="T10" fmla="*/ 11 w 19"/>
                <a:gd name="T11" fmla="*/ 2 h 19"/>
                <a:gd name="T12" fmla="*/ 0 w 19"/>
                <a:gd name="T13" fmla="*/ 13 h 19"/>
                <a:gd name="T14" fmla="*/ 2 w 19"/>
                <a:gd name="T15" fmla="*/ 13 h 19"/>
                <a:gd name="T16" fmla="*/ 2 w 19"/>
                <a:gd name="T17" fmla="*/ 15 h 19"/>
                <a:gd name="T18" fmla="*/ 0 w 19"/>
                <a:gd name="T1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4" name="Freeform 1573"/>
            <p:cNvSpPr>
              <a:spLocks/>
            </p:cNvSpPr>
            <p:nvPr/>
          </p:nvSpPr>
          <p:spPr bwMode="auto">
            <a:xfrm>
              <a:off x="2093" y="3752"/>
              <a:ext cx="18" cy="19"/>
            </a:xfrm>
            <a:custGeom>
              <a:avLst/>
              <a:gdLst>
                <a:gd name="T0" fmla="*/ 6 w 27"/>
                <a:gd name="T1" fmla="*/ 15 h 28"/>
                <a:gd name="T2" fmla="*/ 0 w 27"/>
                <a:gd name="T3" fmla="*/ 13 h 28"/>
                <a:gd name="T4" fmla="*/ 16 w 27"/>
                <a:gd name="T5" fmla="*/ 28 h 28"/>
                <a:gd name="T6" fmla="*/ 27 w 27"/>
                <a:gd name="T7" fmla="*/ 17 h 28"/>
                <a:gd name="T8" fmla="*/ 12 w 27"/>
                <a:gd name="T9" fmla="*/ 2 h 28"/>
                <a:gd name="T10" fmla="*/ 6 w 27"/>
                <a:gd name="T11" fmla="*/ 0 h 28"/>
                <a:gd name="T12" fmla="*/ 12 w 27"/>
                <a:gd name="T13" fmla="*/ 2 h 28"/>
                <a:gd name="T14" fmla="*/ 10 w 27"/>
                <a:gd name="T15" fmla="*/ 0 h 28"/>
                <a:gd name="T16" fmla="*/ 6 w 27"/>
                <a:gd name="T17" fmla="*/ 0 h 28"/>
                <a:gd name="T18" fmla="*/ 6 w 27"/>
                <a:gd name="T1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5" name="Freeform 1574"/>
            <p:cNvSpPr>
              <a:spLocks/>
            </p:cNvSpPr>
            <p:nvPr/>
          </p:nvSpPr>
          <p:spPr bwMode="auto">
            <a:xfrm>
              <a:off x="2090" y="3752"/>
              <a:ext cx="7" cy="9"/>
            </a:xfrm>
            <a:custGeom>
              <a:avLst/>
              <a:gdLst>
                <a:gd name="T0" fmla="*/ 3 w 13"/>
                <a:gd name="T1" fmla="*/ 15 h 15"/>
                <a:gd name="T2" fmla="*/ 2 w 13"/>
                <a:gd name="T3" fmla="*/ 15 h 15"/>
                <a:gd name="T4" fmla="*/ 13 w 13"/>
                <a:gd name="T5" fmla="*/ 15 h 15"/>
                <a:gd name="T6" fmla="*/ 13 w 13"/>
                <a:gd name="T7" fmla="*/ 0 h 15"/>
                <a:gd name="T8" fmla="*/ 2 w 13"/>
                <a:gd name="T9" fmla="*/ 0 h 15"/>
                <a:gd name="T10" fmla="*/ 0 w 13"/>
                <a:gd name="T11" fmla="*/ 0 h 15"/>
                <a:gd name="T12" fmla="*/ 2 w 13"/>
                <a:gd name="T13" fmla="*/ 0 h 15"/>
                <a:gd name="T14" fmla="*/ 0 w 13"/>
                <a:gd name="T15" fmla="*/ 0 h 15"/>
                <a:gd name="T16" fmla="*/ 3 w 13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6" name="Freeform 1575"/>
            <p:cNvSpPr>
              <a:spLocks/>
            </p:cNvSpPr>
            <p:nvPr/>
          </p:nvSpPr>
          <p:spPr bwMode="auto">
            <a:xfrm>
              <a:off x="2076" y="3752"/>
              <a:ext cx="14" cy="13"/>
            </a:xfrm>
            <a:custGeom>
              <a:avLst/>
              <a:gdLst>
                <a:gd name="T0" fmla="*/ 2 w 23"/>
                <a:gd name="T1" fmla="*/ 19 h 19"/>
                <a:gd name="T2" fmla="*/ 4 w 23"/>
                <a:gd name="T3" fmla="*/ 19 h 19"/>
                <a:gd name="T4" fmla="*/ 23 w 23"/>
                <a:gd name="T5" fmla="*/ 15 h 19"/>
                <a:gd name="T6" fmla="*/ 20 w 23"/>
                <a:gd name="T7" fmla="*/ 0 h 19"/>
                <a:gd name="T8" fmla="*/ 0 w 23"/>
                <a:gd name="T9" fmla="*/ 3 h 19"/>
                <a:gd name="T10" fmla="*/ 2 w 23"/>
                <a:gd name="T11" fmla="*/ 3 h 19"/>
                <a:gd name="T12" fmla="*/ 2 w 23"/>
                <a:gd name="T13" fmla="*/ 19 h 19"/>
                <a:gd name="T14" fmla="*/ 4 w 23"/>
                <a:gd name="T15" fmla="*/ 19 h 19"/>
                <a:gd name="T16" fmla="*/ 2 w 23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7" name="Freeform 1576"/>
            <p:cNvSpPr>
              <a:spLocks/>
            </p:cNvSpPr>
            <p:nvPr/>
          </p:nvSpPr>
          <p:spPr bwMode="auto">
            <a:xfrm>
              <a:off x="2065" y="3755"/>
              <a:ext cx="12" cy="12"/>
            </a:xfrm>
            <a:custGeom>
              <a:avLst/>
              <a:gdLst>
                <a:gd name="T0" fmla="*/ 8 w 19"/>
                <a:gd name="T1" fmla="*/ 16 h 18"/>
                <a:gd name="T2" fmla="*/ 4 w 19"/>
                <a:gd name="T3" fmla="*/ 18 h 18"/>
                <a:gd name="T4" fmla="*/ 19 w 19"/>
                <a:gd name="T5" fmla="*/ 16 h 18"/>
                <a:gd name="T6" fmla="*/ 19 w 19"/>
                <a:gd name="T7" fmla="*/ 0 h 18"/>
                <a:gd name="T8" fmla="*/ 4 w 19"/>
                <a:gd name="T9" fmla="*/ 2 h 18"/>
                <a:gd name="T10" fmla="*/ 0 w 19"/>
                <a:gd name="T11" fmla="*/ 2 h 18"/>
                <a:gd name="T12" fmla="*/ 4 w 19"/>
                <a:gd name="T13" fmla="*/ 2 h 18"/>
                <a:gd name="T14" fmla="*/ 2 w 19"/>
                <a:gd name="T15" fmla="*/ 2 h 18"/>
                <a:gd name="T16" fmla="*/ 0 w 19"/>
                <a:gd name="T17" fmla="*/ 2 h 18"/>
                <a:gd name="T18" fmla="*/ 8 w 19"/>
                <a:gd name="T1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8" name="Freeform 1577"/>
            <p:cNvSpPr>
              <a:spLocks/>
            </p:cNvSpPr>
            <p:nvPr/>
          </p:nvSpPr>
          <p:spPr bwMode="auto">
            <a:xfrm>
              <a:off x="2056" y="3756"/>
              <a:ext cx="14" cy="12"/>
            </a:xfrm>
            <a:custGeom>
              <a:avLst/>
              <a:gdLst>
                <a:gd name="T0" fmla="*/ 15 w 23"/>
                <a:gd name="T1" fmla="*/ 20 h 21"/>
                <a:gd name="T2" fmla="*/ 13 w 23"/>
                <a:gd name="T3" fmla="*/ 21 h 21"/>
                <a:gd name="T4" fmla="*/ 23 w 23"/>
                <a:gd name="T5" fmla="*/ 14 h 21"/>
                <a:gd name="T6" fmla="*/ 15 w 23"/>
                <a:gd name="T7" fmla="*/ 0 h 21"/>
                <a:gd name="T8" fmla="*/ 4 w 23"/>
                <a:gd name="T9" fmla="*/ 8 h 21"/>
                <a:gd name="T10" fmla="*/ 0 w 23"/>
                <a:gd name="T11" fmla="*/ 12 h 21"/>
                <a:gd name="T12" fmla="*/ 4 w 23"/>
                <a:gd name="T13" fmla="*/ 8 h 21"/>
                <a:gd name="T14" fmla="*/ 2 w 23"/>
                <a:gd name="T15" fmla="*/ 10 h 21"/>
                <a:gd name="T16" fmla="*/ 0 w 23"/>
                <a:gd name="T17" fmla="*/ 12 h 21"/>
                <a:gd name="T18" fmla="*/ 15 w 23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79" name="Freeform 1578"/>
            <p:cNvSpPr>
              <a:spLocks/>
            </p:cNvSpPr>
            <p:nvPr/>
          </p:nvSpPr>
          <p:spPr bwMode="auto">
            <a:xfrm>
              <a:off x="2052" y="3764"/>
              <a:ext cx="13" cy="9"/>
            </a:xfrm>
            <a:custGeom>
              <a:avLst/>
              <a:gdLst>
                <a:gd name="T0" fmla="*/ 13 w 19"/>
                <a:gd name="T1" fmla="*/ 15 h 15"/>
                <a:gd name="T2" fmla="*/ 15 w 19"/>
                <a:gd name="T3" fmla="*/ 15 h 15"/>
                <a:gd name="T4" fmla="*/ 19 w 19"/>
                <a:gd name="T5" fmla="*/ 8 h 15"/>
                <a:gd name="T6" fmla="*/ 4 w 19"/>
                <a:gd name="T7" fmla="*/ 0 h 15"/>
                <a:gd name="T8" fmla="*/ 0 w 19"/>
                <a:gd name="T9" fmla="*/ 8 h 15"/>
                <a:gd name="T10" fmla="*/ 2 w 19"/>
                <a:gd name="T11" fmla="*/ 6 h 15"/>
                <a:gd name="T12" fmla="*/ 13 w 19"/>
                <a:gd name="T13" fmla="*/ 15 h 15"/>
                <a:gd name="T14" fmla="*/ 15 w 19"/>
                <a:gd name="T15" fmla="*/ 15 h 15"/>
                <a:gd name="T16" fmla="*/ 13 w 19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0" name="Freeform 1579"/>
            <p:cNvSpPr>
              <a:spLocks/>
            </p:cNvSpPr>
            <p:nvPr/>
          </p:nvSpPr>
          <p:spPr bwMode="auto">
            <a:xfrm>
              <a:off x="2048" y="3767"/>
              <a:ext cx="13" cy="16"/>
            </a:xfrm>
            <a:custGeom>
              <a:avLst/>
              <a:gdLst>
                <a:gd name="T0" fmla="*/ 6 w 21"/>
                <a:gd name="T1" fmla="*/ 25 h 25"/>
                <a:gd name="T2" fmla="*/ 14 w 21"/>
                <a:gd name="T3" fmla="*/ 21 h 25"/>
                <a:gd name="T4" fmla="*/ 21 w 21"/>
                <a:gd name="T5" fmla="*/ 9 h 25"/>
                <a:gd name="T6" fmla="*/ 10 w 21"/>
                <a:gd name="T7" fmla="*/ 0 h 25"/>
                <a:gd name="T8" fmla="*/ 0 w 21"/>
                <a:gd name="T9" fmla="*/ 11 h 25"/>
                <a:gd name="T10" fmla="*/ 8 w 21"/>
                <a:gd name="T11" fmla="*/ 7 h 25"/>
                <a:gd name="T12" fmla="*/ 6 w 21"/>
                <a:gd name="T13" fmla="*/ 25 h 25"/>
                <a:gd name="T14" fmla="*/ 10 w 21"/>
                <a:gd name="T15" fmla="*/ 25 h 25"/>
                <a:gd name="T16" fmla="*/ 14 w 21"/>
                <a:gd name="T17" fmla="*/ 21 h 25"/>
                <a:gd name="T18" fmla="*/ 6 w 21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1" name="Freeform 1580"/>
            <p:cNvSpPr>
              <a:spLocks/>
            </p:cNvSpPr>
            <p:nvPr/>
          </p:nvSpPr>
          <p:spPr bwMode="auto">
            <a:xfrm>
              <a:off x="2042" y="3771"/>
              <a:ext cx="10" cy="12"/>
            </a:xfrm>
            <a:custGeom>
              <a:avLst/>
              <a:gdLst>
                <a:gd name="T0" fmla="*/ 0 w 17"/>
                <a:gd name="T1" fmla="*/ 18 h 18"/>
                <a:gd name="T2" fmla="*/ 2 w 17"/>
                <a:gd name="T3" fmla="*/ 18 h 18"/>
                <a:gd name="T4" fmla="*/ 15 w 17"/>
                <a:gd name="T5" fmla="*/ 18 h 18"/>
                <a:gd name="T6" fmla="*/ 17 w 17"/>
                <a:gd name="T7" fmla="*/ 0 h 18"/>
                <a:gd name="T8" fmla="*/ 2 w 17"/>
                <a:gd name="T9" fmla="*/ 0 h 18"/>
                <a:gd name="T10" fmla="*/ 4 w 17"/>
                <a:gd name="T11" fmla="*/ 0 h 18"/>
                <a:gd name="T12" fmla="*/ 0 w 17"/>
                <a:gd name="T13" fmla="*/ 18 h 18"/>
                <a:gd name="T14" fmla="*/ 2 w 17"/>
                <a:gd name="T15" fmla="*/ 18 h 18"/>
                <a:gd name="T16" fmla="*/ 0 w 1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2" name="Freeform 1581"/>
            <p:cNvSpPr>
              <a:spLocks/>
            </p:cNvSpPr>
            <p:nvPr/>
          </p:nvSpPr>
          <p:spPr bwMode="auto">
            <a:xfrm>
              <a:off x="2028" y="3768"/>
              <a:ext cx="17" cy="15"/>
            </a:xfrm>
            <a:custGeom>
              <a:avLst/>
              <a:gdLst>
                <a:gd name="T0" fmla="*/ 0 w 27"/>
                <a:gd name="T1" fmla="*/ 16 h 22"/>
                <a:gd name="T2" fmla="*/ 23 w 27"/>
                <a:gd name="T3" fmla="*/ 22 h 22"/>
                <a:gd name="T4" fmla="*/ 27 w 27"/>
                <a:gd name="T5" fmla="*/ 4 h 22"/>
                <a:gd name="T6" fmla="*/ 3 w 27"/>
                <a:gd name="T7" fmla="*/ 0 h 22"/>
                <a:gd name="T8" fmla="*/ 0 w 27"/>
                <a:gd name="T9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3" name="Freeform 1582"/>
            <p:cNvSpPr>
              <a:spLocks/>
            </p:cNvSpPr>
            <p:nvPr/>
          </p:nvSpPr>
          <p:spPr bwMode="auto">
            <a:xfrm>
              <a:off x="2017" y="3767"/>
              <a:ext cx="13" cy="12"/>
            </a:xfrm>
            <a:custGeom>
              <a:avLst/>
              <a:gdLst>
                <a:gd name="T0" fmla="*/ 2 w 19"/>
                <a:gd name="T1" fmla="*/ 15 h 19"/>
                <a:gd name="T2" fmla="*/ 0 w 19"/>
                <a:gd name="T3" fmla="*/ 15 h 19"/>
                <a:gd name="T4" fmla="*/ 16 w 19"/>
                <a:gd name="T5" fmla="*/ 19 h 19"/>
                <a:gd name="T6" fmla="*/ 19 w 19"/>
                <a:gd name="T7" fmla="*/ 3 h 19"/>
                <a:gd name="T8" fmla="*/ 4 w 19"/>
                <a:gd name="T9" fmla="*/ 0 h 19"/>
                <a:gd name="T10" fmla="*/ 2 w 19"/>
                <a:gd name="T11" fmla="*/ 0 h 19"/>
                <a:gd name="T12" fmla="*/ 4 w 19"/>
                <a:gd name="T13" fmla="*/ 0 h 19"/>
                <a:gd name="T14" fmla="*/ 2 w 19"/>
                <a:gd name="T15" fmla="*/ 0 h 19"/>
                <a:gd name="T16" fmla="*/ 2 w 19"/>
                <a:gd name="T1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4" name="Freeform 1583"/>
            <p:cNvSpPr>
              <a:spLocks/>
            </p:cNvSpPr>
            <p:nvPr/>
          </p:nvSpPr>
          <p:spPr bwMode="auto">
            <a:xfrm>
              <a:off x="2001" y="3767"/>
              <a:ext cx="19" cy="10"/>
            </a:xfrm>
            <a:custGeom>
              <a:avLst/>
              <a:gdLst>
                <a:gd name="T0" fmla="*/ 8 w 27"/>
                <a:gd name="T1" fmla="*/ 15 h 15"/>
                <a:gd name="T2" fmla="*/ 4 w 27"/>
                <a:gd name="T3" fmla="*/ 15 h 15"/>
                <a:gd name="T4" fmla="*/ 27 w 27"/>
                <a:gd name="T5" fmla="*/ 15 h 15"/>
                <a:gd name="T6" fmla="*/ 27 w 27"/>
                <a:gd name="T7" fmla="*/ 0 h 15"/>
                <a:gd name="T8" fmla="*/ 4 w 27"/>
                <a:gd name="T9" fmla="*/ 0 h 15"/>
                <a:gd name="T10" fmla="*/ 0 w 27"/>
                <a:gd name="T11" fmla="*/ 0 h 15"/>
                <a:gd name="T12" fmla="*/ 4 w 27"/>
                <a:gd name="T13" fmla="*/ 0 h 15"/>
                <a:gd name="T14" fmla="*/ 2 w 27"/>
                <a:gd name="T15" fmla="*/ 0 h 15"/>
                <a:gd name="T16" fmla="*/ 0 w 27"/>
                <a:gd name="T17" fmla="*/ 0 h 15"/>
                <a:gd name="T18" fmla="*/ 8 w 27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5" name="Freeform 1584"/>
            <p:cNvSpPr>
              <a:spLocks/>
            </p:cNvSpPr>
            <p:nvPr/>
          </p:nvSpPr>
          <p:spPr bwMode="auto">
            <a:xfrm>
              <a:off x="1988" y="3767"/>
              <a:ext cx="20" cy="16"/>
            </a:xfrm>
            <a:custGeom>
              <a:avLst/>
              <a:gdLst>
                <a:gd name="T0" fmla="*/ 4 w 29"/>
                <a:gd name="T1" fmla="*/ 19 h 26"/>
                <a:gd name="T2" fmla="*/ 8 w 29"/>
                <a:gd name="T3" fmla="*/ 26 h 26"/>
                <a:gd name="T4" fmla="*/ 29 w 29"/>
                <a:gd name="T5" fmla="*/ 15 h 26"/>
                <a:gd name="T6" fmla="*/ 21 w 29"/>
                <a:gd name="T7" fmla="*/ 0 h 26"/>
                <a:gd name="T8" fmla="*/ 0 w 29"/>
                <a:gd name="T9" fmla="*/ 11 h 26"/>
                <a:gd name="T10" fmla="*/ 4 w 29"/>
                <a:gd name="T11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6" name="Freeform 1585"/>
            <p:cNvSpPr>
              <a:spLocks/>
            </p:cNvSpPr>
            <p:nvPr/>
          </p:nvSpPr>
          <p:spPr bwMode="auto">
            <a:xfrm>
              <a:off x="2300" y="3736"/>
              <a:ext cx="78" cy="141"/>
            </a:xfrm>
            <a:custGeom>
              <a:avLst/>
              <a:gdLst>
                <a:gd name="T0" fmla="*/ 7 w 122"/>
                <a:gd name="T1" fmla="*/ 4 h 226"/>
                <a:gd name="T2" fmla="*/ 0 w 122"/>
                <a:gd name="T3" fmla="*/ 7 h 226"/>
                <a:gd name="T4" fmla="*/ 107 w 122"/>
                <a:gd name="T5" fmla="*/ 226 h 226"/>
                <a:gd name="T6" fmla="*/ 122 w 122"/>
                <a:gd name="T7" fmla="*/ 219 h 226"/>
                <a:gd name="T8" fmla="*/ 13 w 122"/>
                <a:gd name="T9" fmla="*/ 0 h 226"/>
                <a:gd name="T10" fmla="*/ 7 w 122"/>
                <a:gd name="T11" fmla="*/ 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7" name="Freeform 1586"/>
            <p:cNvSpPr>
              <a:spLocks/>
            </p:cNvSpPr>
            <p:nvPr/>
          </p:nvSpPr>
          <p:spPr bwMode="auto">
            <a:xfrm>
              <a:off x="2698" y="3958"/>
              <a:ext cx="29" cy="28"/>
            </a:xfrm>
            <a:custGeom>
              <a:avLst/>
              <a:gdLst>
                <a:gd name="T0" fmla="*/ 8 w 46"/>
                <a:gd name="T1" fmla="*/ 17 h 42"/>
                <a:gd name="T2" fmla="*/ 0 w 46"/>
                <a:gd name="T3" fmla="*/ 15 h 42"/>
                <a:gd name="T4" fmla="*/ 37 w 46"/>
                <a:gd name="T5" fmla="*/ 42 h 42"/>
                <a:gd name="T6" fmla="*/ 46 w 46"/>
                <a:gd name="T7" fmla="*/ 28 h 42"/>
                <a:gd name="T8" fmla="*/ 12 w 46"/>
                <a:gd name="T9" fmla="*/ 2 h 42"/>
                <a:gd name="T10" fmla="*/ 4 w 46"/>
                <a:gd name="T11" fmla="*/ 0 h 42"/>
                <a:gd name="T12" fmla="*/ 12 w 46"/>
                <a:gd name="T13" fmla="*/ 2 h 42"/>
                <a:gd name="T14" fmla="*/ 8 w 46"/>
                <a:gd name="T15" fmla="*/ 0 h 42"/>
                <a:gd name="T16" fmla="*/ 4 w 46"/>
                <a:gd name="T17" fmla="*/ 0 h 42"/>
                <a:gd name="T18" fmla="*/ 8 w 46"/>
                <a:gd name="T1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8" name="Freeform 1587"/>
            <p:cNvSpPr>
              <a:spLocks/>
            </p:cNvSpPr>
            <p:nvPr/>
          </p:nvSpPr>
          <p:spPr bwMode="auto">
            <a:xfrm>
              <a:off x="2683" y="3958"/>
              <a:ext cx="21" cy="15"/>
            </a:xfrm>
            <a:custGeom>
              <a:avLst/>
              <a:gdLst>
                <a:gd name="T0" fmla="*/ 2 w 31"/>
                <a:gd name="T1" fmla="*/ 21 h 21"/>
                <a:gd name="T2" fmla="*/ 2 w 31"/>
                <a:gd name="T3" fmla="*/ 19 h 21"/>
                <a:gd name="T4" fmla="*/ 31 w 31"/>
                <a:gd name="T5" fmla="*/ 17 h 21"/>
                <a:gd name="T6" fmla="*/ 27 w 31"/>
                <a:gd name="T7" fmla="*/ 0 h 21"/>
                <a:gd name="T8" fmla="*/ 0 w 31"/>
                <a:gd name="T9" fmla="*/ 3 h 21"/>
                <a:gd name="T10" fmla="*/ 2 w 31"/>
                <a:gd name="T11" fmla="*/ 3 h 21"/>
                <a:gd name="T12" fmla="*/ 2 w 31"/>
                <a:gd name="T13" fmla="*/ 21 h 21"/>
                <a:gd name="T14" fmla="*/ 2 w 31"/>
                <a:gd name="T15" fmla="*/ 19 h 21"/>
                <a:gd name="T16" fmla="*/ 2 w 31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89" name="Freeform 1588"/>
            <p:cNvSpPr>
              <a:spLocks/>
            </p:cNvSpPr>
            <p:nvPr/>
          </p:nvSpPr>
          <p:spPr bwMode="auto">
            <a:xfrm>
              <a:off x="2678" y="3961"/>
              <a:ext cx="8" cy="12"/>
            </a:xfrm>
            <a:custGeom>
              <a:avLst/>
              <a:gdLst>
                <a:gd name="T0" fmla="*/ 0 w 12"/>
                <a:gd name="T1" fmla="*/ 16 h 18"/>
                <a:gd name="T2" fmla="*/ 12 w 12"/>
                <a:gd name="T3" fmla="*/ 18 h 18"/>
                <a:gd name="T4" fmla="*/ 12 w 12"/>
                <a:gd name="T5" fmla="*/ 0 h 18"/>
                <a:gd name="T6" fmla="*/ 2 w 12"/>
                <a:gd name="T7" fmla="*/ 0 h 18"/>
                <a:gd name="T8" fmla="*/ 0 w 12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0" name="Freeform 1589"/>
            <p:cNvSpPr>
              <a:spLocks/>
            </p:cNvSpPr>
            <p:nvPr/>
          </p:nvSpPr>
          <p:spPr bwMode="auto">
            <a:xfrm>
              <a:off x="2661" y="3960"/>
              <a:ext cx="19" cy="12"/>
            </a:xfrm>
            <a:custGeom>
              <a:avLst/>
              <a:gdLst>
                <a:gd name="T0" fmla="*/ 2 w 30"/>
                <a:gd name="T1" fmla="*/ 17 h 17"/>
                <a:gd name="T2" fmla="*/ 0 w 30"/>
                <a:gd name="T3" fmla="*/ 17 h 17"/>
                <a:gd name="T4" fmla="*/ 28 w 30"/>
                <a:gd name="T5" fmla="*/ 17 h 17"/>
                <a:gd name="T6" fmla="*/ 30 w 30"/>
                <a:gd name="T7" fmla="*/ 1 h 17"/>
                <a:gd name="T8" fmla="*/ 0 w 30"/>
                <a:gd name="T9" fmla="*/ 0 h 17"/>
                <a:gd name="T10" fmla="*/ 0 w 30"/>
                <a:gd name="T11" fmla="*/ 1 h 17"/>
                <a:gd name="T12" fmla="*/ 0 w 30"/>
                <a:gd name="T13" fmla="*/ 0 h 17"/>
                <a:gd name="T14" fmla="*/ 0 w 30"/>
                <a:gd name="T15" fmla="*/ 1 h 17"/>
                <a:gd name="T16" fmla="*/ 2 w 30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1" name="Freeform 1590"/>
            <p:cNvSpPr>
              <a:spLocks/>
            </p:cNvSpPr>
            <p:nvPr/>
          </p:nvSpPr>
          <p:spPr bwMode="auto">
            <a:xfrm>
              <a:off x="2632" y="3961"/>
              <a:ext cx="29" cy="14"/>
            </a:xfrm>
            <a:custGeom>
              <a:avLst/>
              <a:gdLst>
                <a:gd name="T0" fmla="*/ 6 w 47"/>
                <a:gd name="T1" fmla="*/ 20 h 22"/>
                <a:gd name="T2" fmla="*/ 4 w 47"/>
                <a:gd name="T3" fmla="*/ 22 h 22"/>
                <a:gd name="T4" fmla="*/ 47 w 47"/>
                <a:gd name="T5" fmla="*/ 16 h 22"/>
                <a:gd name="T6" fmla="*/ 45 w 47"/>
                <a:gd name="T7" fmla="*/ 0 h 22"/>
                <a:gd name="T8" fmla="*/ 2 w 47"/>
                <a:gd name="T9" fmla="*/ 4 h 22"/>
                <a:gd name="T10" fmla="*/ 0 w 47"/>
                <a:gd name="T11" fmla="*/ 6 h 22"/>
                <a:gd name="T12" fmla="*/ 2 w 47"/>
                <a:gd name="T13" fmla="*/ 4 h 22"/>
                <a:gd name="T14" fmla="*/ 0 w 47"/>
                <a:gd name="T15" fmla="*/ 6 h 22"/>
                <a:gd name="T16" fmla="*/ 6 w 47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2" name="Freeform 1591"/>
            <p:cNvSpPr>
              <a:spLocks/>
            </p:cNvSpPr>
            <p:nvPr/>
          </p:nvSpPr>
          <p:spPr bwMode="auto">
            <a:xfrm>
              <a:off x="2618" y="3964"/>
              <a:ext cx="18" cy="15"/>
            </a:xfrm>
            <a:custGeom>
              <a:avLst/>
              <a:gdLst>
                <a:gd name="T0" fmla="*/ 0 w 27"/>
                <a:gd name="T1" fmla="*/ 16 h 23"/>
                <a:gd name="T2" fmla="*/ 10 w 27"/>
                <a:gd name="T3" fmla="*/ 21 h 23"/>
                <a:gd name="T4" fmla="*/ 27 w 27"/>
                <a:gd name="T5" fmla="*/ 14 h 23"/>
                <a:gd name="T6" fmla="*/ 21 w 27"/>
                <a:gd name="T7" fmla="*/ 0 h 23"/>
                <a:gd name="T8" fmla="*/ 4 w 27"/>
                <a:gd name="T9" fmla="*/ 6 h 23"/>
                <a:gd name="T10" fmla="*/ 16 w 27"/>
                <a:gd name="T11" fmla="*/ 12 h 23"/>
                <a:gd name="T12" fmla="*/ 0 w 27"/>
                <a:gd name="T13" fmla="*/ 16 h 23"/>
                <a:gd name="T14" fmla="*/ 2 w 27"/>
                <a:gd name="T15" fmla="*/ 23 h 23"/>
                <a:gd name="T16" fmla="*/ 10 w 27"/>
                <a:gd name="T17" fmla="*/ 21 h 23"/>
                <a:gd name="T18" fmla="*/ 0 w 27"/>
                <a:gd name="T1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3" name="Freeform 1592"/>
            <p:cNvSpPr>
              <a:spLocks/>
            </p:cNvSpPr>
            <p:nvPr/>
          </p:nvSpPr>
          <p:spPr bwMode="auto">
            <a:xfrm>
              <a:off x="2613" y="3948"/>
              <a:ext cx="16" cy="27"/>
            </a:xfrm>
            <a:custGeom>
              <a:avLst/>
              <a:gdLst>
                <a:gd name="T0" fmla="*/ 13 w 25"/>
                <a:gd name="T1" fmla="*/ 20 h 43"/>
                <a:gd name="T2" fmla="*/ 0 w 25"/>
                <a:gd name="T3" fmla="*/ 18 h 43"/>
                <a:gd name="T4" fmla="*/ 9 w 25"/>
                <a:gd name="T5" fmla="*/ 43 h 43"/>
                <a:gd name="T6" fmla="*/ 25 w 25"/>
                <a:gd name="T7" fmla="*/ 39 h 43"/>
                <a:gd name="T8" fmla="*/ 15 w 25"/>
                <a:gd name="T9" fmla="*/ 12 h 43"/>
                <a:gd name="T10" fmla="*/ 2 w 25"/>
                <a:gd name="T11" fmla="*/ 8 h 43"/>
                <a:gd name="T12" fmla="*/ 15 w 25"/>
                <a:gd name="T13" fmla="*/ 12 h 43"/>
                <a:gd name="T14" fmla="*/ 9 w 25"/>
                <a:gd name="T15" fmla="*/ 0 h 43"/>
                <a:gd name="T16" fmla="*/ 2 w 25"/>
                <a:gd name="T17" fmla="*/ 8 h 43"/>
                <a:gd name="T18" fmla="*/ 13 w 25"/>
                <a:gd name="T19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4" name="Freeform 1593"/>
            <p:cNvSpPr>
              <a:spLocks/>
            </p:cNvSpPr>
            <p:nvPr/>
          </p:nvSpPr>
          <p:spPr bwMode="auto">
            <a:xfrm>
              <a:off x="2602" y="3954"/>
              <a:ext cx="19" cy="19"/>
            </a:xfrm>
            <a:custGeom>
              <a:avLst/>
              <a:gdLst>
                <a:gd name="T0" fmla="*/ 4 w 29"/>
                <a:gd name="T1" fmla="*/ 29 h 31"/>
                <a:gd name="T2" fmla="*/ 12 w 29"/>
                <a:gd name="T3" fmla="*/ 27 h 31"/>
                <a:gd name="T4" fmla="*/ 29 w 29"/>
                <a:gd name="T5" fmla="*/ 12 h 31"/>
                <a:gd name="T6" fmla="*/ 18 w 29"/>
                <a:gd name="T7" fmla="*/ 0 h 31"/>
                <a:gd name="T8" fmla="*/ 0 w 29"/>
                <a:gd name="T9" fmla="*/ 15 h 31"/>
                <a:gd name="T10" fmla="*/ 8 w 29"/>
                <a:gd name="T11" fmla="*/ 13 h 31"/>
                <a:gd name="T12" fmla="*/ 4 w 29"/>
                <a:gd name="T13" fmla="*/ 29 h 31"/>
                <a:gd name="T14" fmla="*/ 8 w 29"/>
                <a:gd name="T15" fmla="*/ 31 h 31"/>
                <a:gd name="T16" fmla="*/ 12 w 29"/>
                <a:gd name="T17" fmla="*/ 27 h 31"/>
                <a:gd name="T18" fmla="*/ 4 w 29"/>
                <a:gd name="T1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5" name="Freeform 1594"/>
            <p:cNvSpPr>
              <a:spLocks/>
            </p:cNvSpPr>
            <p:nvPr/>
          </p:nvSpPr>
          <p:spPr bwMode="auto">
            <a:xfrm>
              <a:off x="2593" y="3957"/>
              <a:ext cx="16" cy="15"/>
            </a:xfrm>
            <a:custGeom>
              <a:avLst/>
              <a:gdLst>
                <a:gd name="T0" fmla="*/ 8 w 23"/>
                <a:gd name="T1" fmla="*/ 15 h 21"/>
                <a:gd name="T2" fmla="*/ 2 w 23"/>
                <a:gd name="T3" fmla="*/ 17 h 21"/>
                <a:gd name="T4" fmla="*/ 19 w 23"/>
                <a:gd name="T5" fmla="*/ 21 h 21"/>
                <a:gd name="T6" fmla="*/ 23 w 23"/>
                <a:gd name="T7" fmla="*/ 5 h 21"/>
                <a:gd name="T8" fmla="*/ 8 w 23"/>
                <a:gd name="T9" fmla="*/ 2 h 21"/>
                <a:gd name="T10" fmla="*/ 0 w 23"/>
                <a:gd name="T11" fmla="*/ 2 h 21"/>
                <a:gd name="T12" fmla="*/ 8 w 23"/>
                <a:gd name="T13" fmla="*/ 2 h 21"/>
                <a:gd name="T14" fmla="*/ 4 w 23"/>
                <a:gd name="T15" fmla="*/ 0 h 21"/>
                <a:gd name="T16" fmla="*/ 0 w 23"/>
                <a:gd name="T17" fmla="*/ 2 h 21"/>
                <a:gd name="T18" fmla="*/ 8 w 23"/>
                <a:gd name="T19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6" name="Freeform 1595"/>
            <p:cNvSpPr>
              <a:spLocks/>
            </p:cNvSpPr>
            <p:nvPr/>
          </p:nvSpPr>
          <p:spPr bwMode="auto">
            <a:xfrm>
              <a:off x="2587" y="3958"/>
              <a:ext cx="11" cy="14"/>
            </a:xfrm>
            <a:custGeom>
              <a:avLst/>
              <a:gdLst>
                <a:gd name="T0" fmla="*/ 14 w 18"/>
                <a:gd name="T1" fmla="*/ 15 h 19"/>
                <a:gd name="T2" fmla="*/ 10 w 18"/>
                <a:gd name="T3" fmla="*/ 19 h 19"/>
                <a:gd name="T4" fmla="*/ 18 w 18"/>
                <a:gd name="T5" fmla="*/ 13 h 19"/>
                <a:gd name="T6" fmla="*/ 10 w 18"/>
                <a:gd name="T7" fmla="*/ 0 h 19"/>
                <a:gd name="T8" fmla="*/ 2 w 18"/>
                <a:gd name="T9" fmla="*/ 3 h 19"/>
                <a:gd name="T10" fmla="*/ 0 w 18"/>
                <a:gd name="T11" fmla="*/ 5 h 19"/>
                <a:gd name="T12" fmla="*/ 2 w 18"/>
                <a:gd name="T13" fmla="*/ 3 h 19"/>
                <a:gd name="T14" fmla="*/ 0 w 18"/>
                <a:gd name="T15" fmla="*/ 5 h 19"/>
                <a:gd name="T16" fmla="*/ 14 w 18"/>
                <a:gd name="T1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7" name="Freeform 1596"/>
            <p:cNvSpPr>
              <a:spLocks/>
            </p:cNvSpPr>
            <p:nvPr/>
          </p:nvSpPr>
          <p:spPr bwMode="auto">
            <a:xfrm>
              <a:off x="2582" y="3963"/>
              <a:ext cx="13" cy="19"/>
            </a:xfrm>
            <a:custGeom>
              <a:avLst/>
              <a:gdLst>
                <a:gd name="T0" fmla="*/ 0 w 21"/>
                <a:gd name="T1" fmla="*/ 21 h 31"/>
                <a:gd name="T2" fmla="*/ 13 w 21"/>
                <a:gd name="T3" fmla="*/ 21 h 31"/>
                <a:gd name="T4" fmla="*/ 21 w 21"/>
                <a:gd name="T5" fmla="*/ 10 h 31"/>
                <a:gd name="T6" fmla="*/ 7 w 21"/>
                <a:gd name="T7" fmla="*/ 0 h 31"/>
                <a:gd name="T8" fmla="*/ 0 w 21"/>
                <a:gd name="T9" fmla="*/ 12 h 31"/>
                <a:gd name="T10" fmla="*/ 13 w 21"/>
                <a:gd name="T11" fmla="*/ 12 h 31"/>
                <a:gd name="T12" fmla="*/ 0 w 21"/>
                <a:gd name="T13" fmla="*/ 21 h 31"/>
                <a:gd name="T14" fmla="*/ 6 w 21"/>
                <a:gd name="T15" fmla="*/ 31 h 31"/>
                <a:gd name="T16" fmla="*/ 13 w 21"/>
                <a:gd name="T17" fmla="*/ 21 h 31"/>
                <a:gd name="T18" fmla="*/ 0 w 21"/>
                <a:gd name="T1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8" name="Freeform 1597"/>
            <p:cNvSpPr>
              <a:spLocks/>
            </p:cNvSpPr>
            <p:nvPr/>
          </p:nvSpPr>
          <p:spPr bwMode="auto">
            <a:xfrm>
              <a:off x="2576" y="3957"/>
              <a:ext cx="14" cy="19"/>
            </a:xfrm>
            <a:custGeom>
              <a:avLst/>
              <a:gdLst>
                <a:gd name="T0" fmla="*/ 12 w 23"/>
                <a:gd name="T1" fmla="*/ 19 h 30"/>
                <a:gd name="T2" fmla="*/ 0 w 23"/>
                <a:gd name="T3" fmla="*/ 17 h 30"/>
                <a:gd name="T4" fmla="*/ 10 w 23"/>
                <a:gd name="T5" fmla="*/ 30 h 30"/>
                <a:gd name="T6" fmla="*/ 23 w 23"/>
                <a:gd name="T7" fmla="*/ 21 h 30"/>
                <a:gd name="T8" fmla="*/ 12 w 23"/>
                <a:gd name="T9" fmla="*/ 7 h 30"/>
                <a:gd name="T10" fmla="*/ 0 w 23"/>
                <a:gd name="T11" fmla="*/ 7 h 30"/>
                <a:gd name="T12" fmla="*/ 12 w 23"/>
                <a:gd name="T13" fmla="*/ 7 h 30"/>
                <a:gd name="T14" fmla="*/ 8 w 23"/>
                <a:gd name="T15" fmla="*/ 0 h 30"/>
                <a:gd name="T16" fmla="*/ 0 w 23"/>
                <a:gd name="T17" fmla="*/ 7 h 30"/>
                <a:gd name="T18" fmla="*/ 12 w 23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699" name="Freeform 1598"/>
            <p:cNvSpPr>
              <a:spLocks/>
            </p:cNvSpPr>
            <p:nvPr/>
          </p:nvSpPr>
          <p:spPr bwMode="auto">
            <a:xfrm>
              <a:off x="2566" y="3961"/>
              <a:ext cx="18" cy="18"/>
            </a:xfrm>
            <a:custGeom>
              <a:avLst/>
              <a:gdLst>
                <a:gd name="T0" fmla="*/ 6 w 27"/>
                <a:gd name="T1" fmla="*/ 27 h 27"/>
                <a:gd name="T2" fmla="*/ 11 w 27"/>
                <a:gd name="T3" fmla="*/ 25 h 27"/>
                <a:gd name="T4" fmla="*/ 27 w 27"/>
                <a:gd name="T5" fmla="*/ 12 h 27"/>
                <a:gd name="T6" fmla="*/ 15 w 27"/>
                <a:gd name="T7" fmla="*/ 0 h 27"/>
                <a:gd name="T8" fmla="*/ 0 w 27"/>
                <a:gd name="T9" fmla="*/ 14 h 27"/>
                <a:gd name="T10" fmla="*/ 6 w 27"/>
                <a:gd name="T11" fmla="*/ 12 h 27"/>
                <a:gd name="T12" fmla="*/ 6 w 27"/>
                <a:gd name="T13" fmla="*/ 27 h 27"/>
                <a:gd name="T14" fmla="*/ 9 w 27"/>
                <a:gd name="T15" fmla="*/ 27 h 27"/>
                <a:gd name="T16" fmla="*/ 11 w 27"/>
                <a:gd name="T17" fmla="*/ 25 h 27"/>
                <a:gd name="T18" fmla="*/ 6 w 27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0" name="Freeform 1599"/>
            <p:cNvSpPr>
              <a:spLocks/>
            </p:cNvSpPr>
            <p:nvPr/>
          </p:nvSpPr>
          <p:spPr bwMode="auto">
            <a:xfrm>
              <a:off x="2532" y="3964"/>
              <a:ext cx="38" cy="15"/>
            </a:xfrm>
            <a:custGeom>
              <a:avLst/>
              <a:gdLst>
                <a:gd name="T0" fmla="*/ 0 w 62"/>
                <a:gd name="T1" fmla="*/ 16 h 21"/>
                <a:gd name="T2" fmla="*/ 4 w 62"/>
                <a:gd name="T3" fmla="*/ 17 h 21"/>
                <a:gd name="T4" fmla="*/ 62 w 62"/>
                <a:gd name="T5" fmla="*/ 21 h 21"/>
                <a:gd name="T6" fmla="*/ 62 w 62"/>
                <a:gd name="T7" fmla="*/ 6 h 21"/>
                <a:gd name="T8" fmla="*/ 6 w 62"/>
                <a:gd name="T9" fmla="*/ 0 h 21"/>
                <a:gd name="T10" fmla="*/ 8 w 62"/>
                <a:gd name="T11" fmla="*/ 2 h 21"/>
                <a:gd name="T12" fmla="*/ 0 w 62"/>
                <a:gd name="T13" fmla="*/ 16 h 21"/>
                <a:gd name="T14" fmla="*/ 2 w 62"/>
                <a:gd name="T15" fmla="*/ 17 h 21"/>
                <a:gd name="T16" fmla="*/ 4 w 62"/>
                <a:gd name="T17" fmla="*/ 17 h 21"/>
                <a:gd name="T18" fmla="*/ 0 w 62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1" name="Freeform 1600"/>
            <p:cNvSpPr>
              <a:spLocks/>
            </p:cNvSpPr>
            <p:nvPr/>
          </p:nvSpPr>
          <p:spPr bwMode="auto">
            <a:xfrm>
              <a:off x="2512" y="3957"/>
              <a:ext cx="24" cy="18"/>
            </a:xfrm>
            <a:custGeom>
              <a:avLst/>
              <a:gdLst>
                <a:gd name="T0" fmla="*/ 0 w 39"/>
                <a:gd name="T1" fmla="*/ 11 h 31"/>
                <a:gd name="T2" fmla="*/ 2 w 39"/>
                <a:gd name="T3" fmla="*/ 13 h 31"/>
                <a:gd name="T4" fmla="*/ 31 w 39"/>
                <a:gd name="T5" fmla="*/ 31 h 31"/>
                <a:gd name="T6" fmla="*/ 39 w 39"/>
                <a:gd name="T7" fmla="*/ 17 h 31"/>
                <a:gd name="T8" fmla="*/ 12 w 39"/>
                <a:gd name="T9" fmla="*/ 0 h 31"/>
                <a:gd name="T10" fmla="*/ 14 w 39"/>
                <a:gd name="T11" fmla="*/ 2 h 31"/>
                <a:gd name="T12" fmla="*/ 0 w 39"/>
                <a:gd name="T13" fmla="*/ 11 h 31"/>
                <a:gd name="T14" fmla="*/ 2 w 39"/>
                <a:gd name="T15" fmla="*/ 13 h 31"/>
                <a:gd name="T16" fmla="*/ 0 w 39"/>
                <a:gd name="T17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2" name="Freeform 1601"/>
            <p:cNvSpPr>
              <a:spLocks/>
            </p:cNvSpPr>
            <p:nvPr/>
          </p:nvSpPr>
          <p:spPr bwMode="auto">
            <a:xfrm>
              <a:off x="2503" y="3944"/>
              <a:ext cx="18" cy="19"/>
            </a:xfrm>
            <a:custGeom>
              <a:avLst/>
              <a:gdLst>
                <a:gd name="T0" fmla="*/ 6 w 27"/>
                <a:gd name="T1" fmla="*/ 17 h 30"/>
                <a:gd name="T2" fmla="*/ 0 w 27"/>
                <a:gd name="T3" fmla="*/ 13 h 30"/>
                <a:gd name="T4" fmla="*/ 13 w 27"/>
                <a:gd name="T5" fmla="*/ 30 h 30"/>
                <a:gd name="T6" fmla="*/ 27 w 27"/>
                <a:gd name="T7" fmla="*/ 21 h 30"/>
                <a:gd name="T8" fmla="*/ 12 w 27"/>
                <a:gd name="T9" fmla="*/ 3 h 30"/>
                <a:gd name="T10" fmla="*/ 6 w 27"/>
                <a:gd name="T11" fmla="*/ 0 h 30"/>
                <a:gd name="T12" fmla="*/ 12 w 27"/>
                <a:gd name="T13" fmla="*/ 3 h 30"/>
                <a:gd name="T14" fmla="*/ 10 w 27"/>
                <a:gd name="T15" fmla="*/ 0 h 30"/>
                <a:gd name="T16" fmla="*/ 6 w 27"/>
                <a:gd name="T17" fmla="*/ 0 h 30"/>
                <a:gd name="T18" fmla="*/ 6 w 27"/>
                <a:gd name="T1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3" name="Freeform 1602"/>
            <p:cNvSpPr>
              <a:spLocks/>
            </p:cNvSpPr>
            <p:nvPr/>
          </p:nvSpPr>
          <p:spPr bwMode="auto">
            <a:xfrm>
              <a:off x="2490" y="3944"/>
              <a:ext cx="16" cy="10"/>
            </a:xfrm>
            <a:custGeom>
              <a:avLst/>
              <a:gdLst>
                <a:gd name="T0" fmla="*/ 0 w 25"/>
                <a:gd name="T1" fmla="*/ 13 h 17"/>
                <a:gd name="T2" fmla="*/ 6 w 25"/>
                <a:gd name="T3" fmla="*/ 15 h 17"/>
                <a:gd name="T4" fmla="*/ 25 w 25"/>
                <a:gd name="T5" fmla="*/ 17 h 17"/>
                <a:gd name="T6" fmla="*/ 25 w 25"/>
                <a:gd name="T7" fmla="*/ 0 h 17"/>
                <a:gd name="T8" fmla="*/ 6 w 25"/>
                <a:gd name="T9" fmla="*/ 0 h 17"/>
                <a:gd name="T10" fmla="*/ 11 w 25"/>
                <a:gd name="T11" fmla="*/ 2 h 17"/>
                <a:gd name="T12" fmla="*/ 0 w 25"/>
                <a:gd name="T13" fmla="*/ 13 h 17"/>
                <a:gd name="T14" fmla="*/ 4 w 25"/>
                <a:gd name="T15" fmla="*/ 15 h 17"/>
                <a:gd name="T16" fmla="*/ 6 w 25"/>
                <a:gd name="T17" fmla="*/ 15 h 17"/>
                <a:gd name="T18" fmla="*/ 0 w 25"/>
                <a:gd name="T1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4" name="Freeform 1603"/>
            <p:cNvSpPr>
              <a:spLocks/>
            </p:cNvSpPr>
            <p:nvPr/>
          </p:nvSpPr>
          <p:spPr bwMode="auto">
            <a:xfrm>
              <a:off x="2470" y="3926"/>
              <a:ext cx="28" cy="25"/>
            </a:xfrm>
            <a:custGeom>
              <a:avLst/>
              <a:gdLst>
                <a:gd name="T0" fmla="*/ 6 w 42"/>
                <a:gd name="T1" fmla="*/ 17 h 42"/>
                <a:gd name="T2" fmla="*/ 0 w 42"/>
                <a:gd name="T3" fmla="*/ 13 h 42"/>
                <a:gd name="T4" fmla="*/ 31 w 42"/>
                <a:gd name="T5" fmla="*/ 42 h 42"/>
                <a:gd name="T6" fmla="*/ 42 w 42"/>
                <a:gd name="T7" fmla="*/ 31 h 42"/>
                <a:gd name="T8" fmla="*/ 12 w 42"/>
                <a:gd name="T9" fmla="*/ 2 h 42"/>
                <a:gd name="T10" fmla="*/ 6 w 42"/>
                <a:gd name="T11" fmla="*/ 0 h 42"/>
                <a:gd name="T12" fmla="*/ 12 w 42"/>
                <a:gd name="T13" fmla="*/ 2 h 42"/>
                <a:gd name="T14" fmla="*/ 10 w 42"/>
                <a:gd name="T15" fmla="*/ 0 h 42"/>
                <a:gd name="T16" fmla="*/ 6 w 42"/>
                <a:gd name="T17" fmla="*/ 0 h 42"/>
                <a:gd name="T18" fmla="*/ 6 w 42"/>
                <a:gd name="T1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5" name="Freeform 1604"/>
            <p:cNvSpPr>
              <a:spLocks/>
            </p:cNvSpPr>
            <p:nvPr/>
          </p:nvSpPr>
          <p:spPr bwMode="auto">
            <a:xfrm>
              <a:off x="2456" y="3926"/>
              <a:ext cx="20" cy="10"/>
            </a:xfrm>
            <a:custGeom>
              <a:avLst/>
              <a:gdLst>
                <a:gd name="T0" fmla="*/ 0 w 29"/>
                <a:gd name="T1" fmla="*/ 11 h 17"/>
                <a:gd name="T2" fmla="*/ 8 w 29"/>
                <a:gd name="T3" fmla="*/ 17 h 17"/>
                <a:gd name="T4" fmla="*/ 29 w 29"/>
                <a:gd name="T5" fmla="*/ 17 h 17"/>
                <a:gd name="T6" fmla="*/ 29 w 29"/>
                <a:gd name="T7" fmla="*/ 0 h 17"/>
                <a:gd name="T8" fmla="*/ 8 w 29"/>
                <a:gd name="T9" fmla="*/ 2 h 17"/>
                <a:gd name="T10" fmla="*/ 15 w 29"/>
                <a:gd name="T11" fmla="*/ 6 h 17"/>
                <a:gd name="T12" fmla="*/ 0 w 29"/>
                <a:gd name="T13" fmla="*/ 11 h 17"/>
                <a:gd name="T14" fmla="*/ 2 w 29"/>
                <a:gd name="T15" fmla="*/ 17 h 17"/>
                <a:gd name="T16" fmla="*/ 8 w 29"/>
                <a:gd name="T17" fmla="*/ 17 h 17"/>
                <a:gd name="T18" fmla="*/ 0 w 29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6" name="Freeform 1605"/>
            <p:cNvSpPr>
              <a:spLocks/>
            </p:cNvSpPr>
            <p:nvPr/>
          </p:nvSpPr>
          <p:spPr bwMode="auto">
            <a:xfrm>
              <a:off x="2443" y="3897"/>
              <a:ext cx="24" cy="36"/>
            </a:xfrm>
            <a:custGeom>
              <a:avLst/>
              <a:gdLst>
                <a:gd name="T0" fmla="*/ 0 w 36"/>
                <a:gd name="T1" fmla="*/ 4 h 57"/>
                <a:gd name="T2" fmla="*/ 0 w 36"/>
                <a:gd name="T3" fmla="*/ 6 h 57"/>
                <a:gd name="T4" fmla="*/ 21 w 36"/>
                <a:gd name="T5" fmla="*/ 57 h 57"/>
                <a:gd name="T6" fmla="*/ 36 w 36"/>
                <a:gd name="T7" fmla="*/ 52 h 57"/>
                <a:gd name="T8" fmla="*/ 15 w 36"/>
                <a:gd name="T9" fmla="*/ 0 h 57"/>
                <a:gd name="T10" fmla="*/ 17 w 36"/>
                <a:gd name="T11" fmla="*/ 2 h 57"/>
                <a:gd name="T12" fmla="*/ 0 w 36"/>
                <a:gd name="T13" fmla="*/ 4 h 57"/>
                <a:gd name="T14" fmla="*/ 0 w 36"/>
                <a:gd name="T15" fmla="*/ 6 h 57"/>
                <a:gd name="T16" fmla="*/ 0 w 36"/>
                <a:gd name="T17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7" name="Freeform 1606"/>
            <p:cNvSpPr>
              <a:spLocks/>
            </p:cNvSpPr>
            <p:nvPr/>
          </p:nvSpPr>
          <p:spPr bwMode="auto">
            <a:xfrm>
              <a:off x="2735" y="3675"/>
              <a:ext cx="23" cy="20"/>
            </a:xfrm>
            <a:custGeom>
              <a:avLst/>
              <a:gdLst>
                <a:gd name="T0" fmla="*/ 34 w 36"/>
                <a:gd name="T1" fmla="*/ 17 h 31"/>
                <a:gd name="T2" fmla="*/ 36 w 36"/>
                <a:gd name="T3" fmla="*/ 17 h 31"/>
                <a:gd name="T4" fmla="*/ 9 w 36"/>
                <a:gd name="T5" fmla="*/ 0 h 31"/>
                <a:gd name="T6" fmla="*/ 0 w 36"/>
                <a:gd name="T7" fmla="*/ 13 h 31"/>
                <a:gd name="T8" fmla="*/ 26 w 36"/>
                <a:gd name="T9" fmla="*/ 31 h 31"/>
                <a:gd name="T10" fmla="*/ 34 w 36"/>
                <a:gd name="T11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8" name="Freeform 1607"/>
            <p:cNvSpPr>
              <a:spLocks/>
            </p:cNvSpPr>
            <p:nvPr/>
          </p:nvSpPr>
          <p:spPr bwMode="auto">
            <a:xfrm>
              <a:off x="2752" y="3686"/>
              <a:ext cx="35" cy="24"/>
            </a:xfrm>
            <a:custGeom>
              <a:avLst/>
              <a:gdLst>
                <a:gd name="T0" fmla="*/ 52 w 54"/>
                <a:gd name="T1" fmla="*/ 37 h 40"/>
                <a:gd name="T2" fmla="*/ 48 w 54"/>
                <a:gd name="T3" fmla="*/ 27 h 40"/>
                <a:gd name="T4" fmla="*/ 8 w 54"/>
                <a:gd name="T5" fmla="*/ 0 h 40"/>
                <a:gd name="T6" fmla="*/ 0 w 54"/>
                <a:gd name="T7" fmla="*/ 14 h 40"/>
                <a:gd name="T8" fmla="*/ 41 w 54"/>
                <a:gd name="T9" fmla="*/ 40 h 40"/>
                <a:gd name="T10" fmla="*/ 37 w 54"/>
                <a:gd name="T11" fmla="*/ 31 h 40"/>
                <a:gd name="T12" fmla="*/ 52 w 54"/>
                <a:gd name="T13" fmla="*/ 37 h 40"/>
                <a:gd name="T14" fmla="*/ 54 w 54"/>
                <a:gd name="T15" fmla="*/ 31 h 40"/>
                <a:gd name="T16" fmla="*/ 48 w 54"/>
                <a:gd name="T17" fmla="*/ 27 h 40"/>
                <a:gd name="T18" fmla="*/ 52 w 54"/>
                <a:gd name="T1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09" name="Freeform 1608"/>
            <p:cNvSpPr>
              <a:spLocks/>
            </p:cNvSpPr>
            <p:nvPr/>
          </p:nvSpPr>
          <p:spPr bwMode="auto">
            <a:xfrm>
              <a:off x="2770" y="3704"/>
              <a:ext cx="15" cy="19"/>
            </a:xfrm>
            <a:custGeom>
              <a:avLst/>
              <a:gdLst>
                <a:gd name="T0" fmla="*/ 16 w 25"/>
                <a:gd name="T1" fmla="*/ 27 h 29"/>
                <a:gd name="T2" fmla="*/ 16 w 25"/>
                <a:gd name="T3" fmla="*/ 29 h 29"/>
                <a:gd name="T4" fmla="*/ 25 w 25"/>
                <a:gd name="T5" fmla="*/ 6 h 29"/>
                <a:gd name="T6" fmla="*/ 10 w 25"/>
                <a:gd name="T7" fmla="*/ 0 h 29"/>
                <a:gd name="T8" fmla="*/ 0 w 25"/>
                <a:gd name="T9" fmla="*/ 23 h 29"/>
                <a:gd name="T10" fmla="*/ 0 w 25"/>
                <a:gd name="T11" fmla="*/ 25 h 29"/>
                <a:gd name="T12" fmla="*/ 0 w 25"/>
                <a:gd name="T13" fmla="*/ 23 h 29"/>
                <a:gd name="T14" fmla="*/ 0 w 25"/>
                <a:gd name="T15" fmla="*/ 25 h 29"/>
                <a:gd name="T16" fmla="*/ 16 w 25"/>
                <a:gd name="T17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0" name="Freeform 1609"/>
            <p:cNvSpPr>
              <a:spLocks/>
            </p:cNvSpPr>
            <p:nvPr/>
          </p:nvSpPr>
          <p:spPr bwMode="auto">
            <a:xfrm>
              <a:off x="2765" y="3722"/>
              <a:ext cx="15" cy="20"/>
            </a:xfrm>
            <a:custGeom>
              <a:avLst/>
              <a:gdLst>
                <a:gd name="T0" fmla="*/ 17 w 21"/>
                <a:gd name="T1" fmla="*/ 32 h 34"/>
                <a:gd name="T2" fmla="*/ 17 w 21"/>
                <a:gd name="T3" fmla="*/ 34 h 34"/>
                <a:gd name="T4" fmla="*/ 21 w 21"/>
                <a:gd name="T5" fmla="*/ 2 h 34"/>
                <a:gd name="T6" fmla="*/ 5 w 21"/>
                <a:gd name="T7" fmla="*/ 0 h 34"/>
                <a:gd name="T8" fmla="*/ 0 w 21"/>
                <a:gd name="T9" fmla="*/ 32 h 34"/>
                <a:gd name="T10" fmla="*/ 0 w 21"/>
                <a:gd name="T11" fmla="*/ 34 h 34"/>
                <a:gd name="T12" fmla="*/ 0 w 21"/>
                <a:gd name="T13" fmla="*/ 32 h 34"/>
                <a:gd name="T14" fmla="*/ 0 w 21"/>
                <a:gd name="T15" fmla="*/ 34 h 34"/>
                <a:gd name="T16" fmla="*/ 17 w 21"/>
                <a:gd name="T1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1" name="Freeform 1610"/>
            <p:cNvSpPr>
              <a:spLocks/>
            </p:cNvSpPr>
            <p:nvPr/>
          </p:nvSpPr>
          <p:spPr bwMode="auto">
            <a:xfrm>
              <a:off x="2765" y="3740"/>
              <a:ext cx="22" cy="55"/>
            </a:xfrm>
            <a:custGeom>
              <a:avLst/>
              <a:gdLst>
                <a:gd name="T0" fmla="*/ 32 w 34"/>
                <a:gd name="T1" fmla="*/ 87 h 87"/>
                <a:gd name="T2" fmla="*/ 32 w 34"/>
                <a:gd name="T3" fmla="*/ 81 h 87"/>
                <a:gd name="T4" fmla="*/ 17 w 34"/>
                <a:gd name="T5" fmla="*/ 0 h 87"/>
                <a:gd name="T6" fmla="*/ 0 w 34"/>
                <a:gd name="T7" fmla="*/ 2 h 87"/>
                <a:gd name="T8" fmla="*/ 17 w 34"/>
                <a:gd name="T9" fmla="*/ 83 h 87"/>
                <a:gd name="T10" fmla="*/ 19 w 34"/>
                <a:gd name="T11" fmla="*/ 77 h 87"/>
                <a:gd name="T12" fmla="*/ 32 w 34"/>
                <a:gd name="T13" fmla="*/ 87 h 87"/>
                <a:gd name="T14" fmla="*/ 34 w 34"/>
                <a:gd name="T15" fmla="*/ 83 h 87"/>
                <a:gd name="T16" fmla="*/ 32 w 34"/>
                <a:gd name="T17" fmla="*/ 81 h 87"/>
                <a:gd name="T18" fmla="*/ 32 w 34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2" name="Freeform 1611"/>
            <p:cNvSpPr>
              <a:spLocks/>
            </p:cNvSpPr>
            <p:nvPr/>
          </p:nvSpPr>
          <p:spPr bwMode="auto">
            <a:xfrm>
              <a:off x="2767" y="3787"/>
              <a:ext cx="20" cy="24"/>
            </a:xfrm>
            <a:custGeom>
              <a:avLst/>
              <a:gdLst>
                <a:gd name="T0" fmla="*/ 9 w 30"/>
                <a:gd name="T1" fmla="*/ 35 h 35"/>
                <a:gd name="T2" fmla="*/ 13 w 30"/>
                <a:gd name="T3" fmla="*/ 33 h 35"/>
                <a:gd name="T4" fmla="*/ 30 w 30"/>
                <a:gd name="T5" fmla="*/ 10 h 35"/>
                <a:gd name="T6" fmla="*/ 17 w 30"/>
                <a:gd name="T7" fmla="*/ 0 h 35"/>
                <a:gd name="T8" fmla="*/ 0 w 30"/>
                <a:gd name="T9" fmla="*/ 23 h 35"/>
                <a:gd name="T10" fmla="*/ 3 w 30"/>
                <a:gd name="T11" fmla="*/ 21 h 35"/>
                <a:gd name="T12" fmla="*/ 9 w 30"/>
                <a:gd name="T13" fmla="*/ 35 h 35"/>
                <a:gd name="T14" fmla="*/ 11 w 30"/>
                <a:gd name="T15" fmla="*/ 35 h 35"/>
                <a:gd name="T16" fmla="*/ 13 w 30"/>
                <a:gd name="T17" fmla="*/ 33 h 35"/>
                <a:gd name="T18" fmla="*/ 9 w 30"/>
                <a:gd name="T1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3" name="Freeform 1612"/>
            <p:cNvSpPr>
              <a:spLocks/>
            </p:cNvSpPr>
            <p:nvPr/>
          </p:nvSpPr>
          <p:spPr bwMode="auto">
            <a:xfrm>
              <a:off x="2752" y="3802"/>
              <a:ext cx="20" cy="17"/>
            </a:xfrm>
            <a:custGeom>
              <a:avLst/>
              <a:gdLst>
                <a:gd name="T0" fmla="*/ 4 w 33"/>
                <a:gd name="T1" fmla="*/ 29 h 29"/>
                <a:gd name="T2" fmla="*/ 6 w 33"/>
                <a:gd name="T3" fmla="*/ 27 h 29"/>
                <a:gd name="T4" fmla="*/ 33 w 33"/>
                <a:gd name="T5" fmla="*/ 14 h 29"/>
                <a:gd name="T6" fmla="*/ 27 w 33"/>
                <a:gd name="T7" fmla="*/ 0 h 29"/>
                <a:gd name="T8" fmla="*/ 0 w 33"/>
                <a:gd name="T9" fmla="*/ 14 h 29"/>
                <a:gd name="T10" fmla="*/ 2 w 33"/>
                <a:gd name="T11" fmla="*/ 12 h 29"/>
                <a:gd name="T12" fmla="*/ 4 w 33"/>
                <a:gd name="T13" fmla="*/ 29 h 29"/>
                <a:gd name="T14" fmla="*/ 6 w 33"/>
                <a:gd name="T15" fmla="*/ 29 h 29"/>
                <a:gd name="T16" fmla="*/ 6 w 33"/>
                <a:gd name="T17" fmla="*/ 27 h 29"/>
                <a:gd name="T18" fmla="*/ 4 w 33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4" name="Freeform 1613"/>
            <p:cNvSpPr>
              <a:spLocks/>
            </p:cNvSpPr>
            <p:nvPr/>
          </p:nvSpPr>
          <p:spPr bwMode="auto">
            <a:xfrm>
              <a:off x="2732" y="3810"/>
              <a:ext cx="23" cy="13"/>
            </a:xfrm>
            <a:custGeom>
              <a:avLst/>
              <a:gdLst>
                <a:gd name="T0" fmla="*/ 0 w 36"/>
                <a:gd name="T1" fmla="*/ 23 h 25"/>
                <a:gd name="T2" fmla="*/ 4 w 36"/>
                <a:gd name="T3" fmla="*/ 23 h 25"/>
                <a:gd name="T4" fmla="*/ 36 w 36"/>
                <a:gd name="T5" fmla="*/ 17 h 25"/>
                <a:gd name="T6" fmla="*/ 34 w 36"/>
                <a:gd name="T7" fmla="*/ 0 h 25"/>
                <a:gd name="T8" fmla="*/ 0 w 36"/>
                <a:gd name="T9" fmla="*/ 7 h 25"/>
                <a:gd name="T10" fmla="*/ 6 w 36"/>
                <a:gd name="T11" fmla="*/ 7 h 25"/>
                <a:gd name="T12" fmla="*/ 0 w 36"/>
                <a:gd name="T13" fmla="*/ 23 h 25"/>
                <a:gd name="T14" fmla="*/ 2 w 36"/>
                <a:gd name="T15" fmla="*/ 25 h 25"/>
                <a:gd name="T16" fmla="*/ 4 w 36"/>
                <a:gd name="T17" fmla="*/ 23 h 25"/>
                <a:gd name="T18" fmla="*/ 0 w 36"/>
                <a:gd name="T1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5" name="Freeform 1614"/>
            <p:cNvSpPr>
              <a:spLocks/>
            </p:cNvSpPr>
            <p:nvPr/>
          </p:nvSpPr>
          <p:spPr bwMode="auto">
            <a:xfrm>
              <a:off x="2714" y="3805"/>
              <a:ext cx="21" cy="17"/>
            </a:xfrm>
            <a:custGeom>
              <a:avLst/>
              <a:gdLst>
                <a:gd name="T0" fmla="*/ 0 w 35"/>
                <a:gd name="T1" fmla="*/ 15 h 29"/>
                <a:gd name="T2" fmla="*/ 29 w 35"/>
                <a:gd name="T3" fmla="*/ 29 h 29"/>
                <a:gd name="T4" fmla="*/ 35 w 35"/>
                <a:gd name="T5" fmla="*/ 13 h 29"/>
                <a:gd name="T6" fmla="*/ 6 w 35"/>
                <a:gd name="T7" fmla="*/ 0 h 29"/>
                <a:gd name="T8" fmla="*/ 0 w 35"/>
                <a:gd name="T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6" name="Freeform 1615"/>
            <p:cNvSpPr>
              <a:spLocks/>
            </p:cNvSpPr>
            <p:nvPr/>
          </p:nvSpPr>
          <p:spPr bwMode="auto">
            <a:xfrm>
              <a:off x="2696" y="3798"/>
              <a:ext cx="21" cy="16"/>
            </a:xfrm>
            <a:custGeom>
              <a:avLst/>
              <a:gdLst>
                <a:gd name="T0" fmla="*/ 6 w 33"/>
                <a:gd name="T1" fmla="*/ 15 h 26"/>
                <a:gd name="T2" fmla="*/ 0 w 33"/>
                <a:gd name="T3" fmla="*/ 17 h 26"/>
                <a:gd name="T4" fmla="*/ 27 w 33"/>
                <a:gd name="T5" fmla="*/ 26 h 26"/>
                <a:gd name="T6" fmla="*/ 33 w 33"/>
                <a:gd name="T7" fmla="*/ 11 h 26"/>
                <a:gd name="T8" fmla="*/ 6 w 33"/>
                <a:gd name="T9" fmla="*/ 1 h 26"/>
                <a:gd name="T10" fmla="*/ 0 w 33"/>
                <a:gd name="T11" fmla="*/ 1 h 26"/>
                <a:gd name="T12" fmla="*/ 6 w 33"/>
                <a:gd name="T13" fmla="*/ 1 h 26"/>
                <a:gd name="T14" fmla="*/ 2 w 33"/>
                <a:gd name="T15" fmla="*/ 0 h 26"/>
                <a:gd name="T16" fmla="*/ 0 w 33"/>
                <a:gd name="T17" fmla="*/ 1 h 26"/>
                <a:gd name="T18" fmla="*/ 6 w 33"/>
                <a:gd name="T19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7" name="Freeform 1616"/>
            <p:cNvSpPr>
              <a:spLocks/>
            </p:cNvSpPr>
            <p:nvPr/>
          </p:nvSpPr>
          <p:spPr bwMode="auto">
            <a:xfrm>
              <a:off x="2683" y="3799"/>
              <a:ext cx="17" cy="15"/>
            </a:xfrm>
            <a:custGeom>
              <a:avLst/>
              <a:gdLst>
                <a:gd name="T0" fmla="*/ 12 w 27"/>
                <a:gd name="T1" fmla="*/ 22 h 23"/>
                <a:gd name="T2" fmla="*/ 10 w 27"/>
                <a:gd name="T3" fmla="*/ 23 h 23"/>
                <a:gd name="T4" fmla="*/ 27 w 27"/>
                <a:gd name="T5" fmla="*/ 14 h 23"/>
                <a:gd name="T6" fmla="*/ 21 w 27"/>
                <a:gd name="T7" fmla="*/ 0 h 23"/>
                <a:gd name="T8" fmla="*/ 2 w 27"/>
                <a:gd name="T9" fmla="*/ 8 h 23"/>
                <a:gd name="T10" fmla="*/ 0 w 27"/>
                <a:gd name="T11" fmla="*/ 10 h 23"/>
                <a:gd name="T12" fmla="*/ 2 w 27"/>
                <a:gd name="T13" fmla="*/ 8 h 23"/>
                <a:gd name="T14" fmla="*/ 0 w 27"/>
                <a:gd name="T15" fmla="*/ 10 h 23"/>
                <a:gd name="T16" fmla="*/ 12 w 27"/>
                <a:gd name="T1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8" name="Freeform 1617"/>
            <p:cNvSpPr>
              <a:spLocks/>
            </p:cNvSpPr>
            <p:nvPr/>
          </p:nvSpPr>
          <p:spPr bwMode="auto">
            <a:xfrm>
              <a:off x="2673" y="3805"/>
              <a:ext cx="18" cy="15"/>
            </a:xfrm>
            <a:custGeom>
              <a:avLst/>
              <a:gdLst>
                <a:gd name="T0" fmla="*/ 17 w 27"/>
                <a:gd name="T1" fmla="*/ 21 h 25"/>
                <a:gd name="T2" fmla="*/ 15 w 27"/>
                <a:gd name="T3" fmla="*/ 25 h 25"/>
                <a:gd name="T4" fmla="*/ 27 w 27"/>
                <a:gd name="T5" fmla="*/ 12 h 25"/>
                <a:gd name="T6" fmla="*/ 15 w 27"/>
                <a:gd name="T7" fmla="*/ 0 h 25"/>
                <a:gd name="T8" fmla="*/ 4 w 27"/>
                <a:gd name="T9" fmla="*/ 13 h 25"/>
                <a:gd name="T10" fmla="*/ 0 w 27"/>
                <a:gd name="T11" fmla="*/ 17 h 25"/>
                <a:gd name="T12" fmla="*/ 4 w 27"/>
                <a:gd name="T13" fmla="*/ 13 h 25"/>
                <a:gd name="T14" fmla="*/ 2 w 27"/>
                <a:gd name="T15" fmla="*/ 15 h 25"/>
                <a:gd name="T16" fmla="*/ 0 w 27"/>
                <a:gd name="T17" fmla="*/ 17 h 25"/>
                <a:gd name="T18" fmla="*/ 17 w 27"/>
                <a:gd name="T1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19" name="Freeform 1618"/>
            <p:cNvSpPr>
              <a:spLocks/>
            </p:cNvSpPr>
            <p:nvPr/>
          </p:nvSpPr>
          <p:spPr bwMode="auto">
            <a:xfrm>
              <a:off x="2670" y="3815"/>
              <a:ext cx="13" cy="14"/>
            </a:xfrm>
            <a:custGeom>
              <a:avLst/>
              <a:gdLst>
                <a:gd name="T0" fmla="*/ 17 w 23"/>
                <a:gd name="T1" fmla="*/ 19 h 23"/>
                <a:gd name="T2" fmla="*/ 17 w 23"/>
                <a:gd name="T3" fmla="*/ 23 h 23"/>
                <a:gd name="T4" fmla="*/ 23 w 23"/>
                <a:gd name="T5" fmla="*/ 4 h 23"/>
                <a:gd name="T6" fmla="*/ 6 w 23"/>
                <a:gd name="T7" fmla="*/ 0 h 23"/>
                <a:gd name="T8" fmla="*/ 2 w 23"/>
                <a:gd name="T9" fmla="*/ 19 h 23"/>
                <a:gd name="T10" fmla="*/ 2 w 23"/>
                <a:gd name="T11" fmla="*/ 23 h 23"/>
                <a:gd name="T12" fmla="*/ 2 w 23"/>
                <a:gd name="T13" fmla="*/ 19 h 23"/>
                <a:gd name="T14" fmla="*/ 0 w 23"/>
                <a:gd name="T15" fmla="*/ 21 h 23"/>
                <a:gd name="T16" fmla="*/ 2 w 23"/>
                <a:gd name="T17" fmla="*/ 23 h 23"/>
                <a:gd name="T18" fmla="*/ 17 w 23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0" name="Freeform 1619"/>
            <p:cNvSpPr>
              <a:spLocks/>
            </p:cNvSpPr>
            <p:nvPr/>
          </p:nvSpPr>
          <p:spPr bwMode="auto">
            <a:xfrm>
              <a:off x="2671" y="3828"/>
              <a:ext cx="12" cy="15"/>
            </a:xfrm>
            <a:custGeom>
              <a:avLst/>
              <a:gdLst>
                <a:gd name="T0" fmla="*/ 13 w 17"/>
                <a:gd name="T1" fmla="*/ 10 h 25"/>
                <a:gd name="T2" fmla="*/ 17 w 17"/>
                <a:gd name="T3" fmla="*/ 16 h 25"/>
                <a:gd name="T4" fmla="*/ 15 w 17"/>
                <a:gd name="T5" fmla="*/ 0 h 25"/>
                <a:gd name="T6" fmla="*/ 0 w 17"/>
                <a:gd name="T7" fmla="*/ 4 h 25"/>
                <a:gd name="T8" fmla="*/ 2 w 17"/>
                <a:gd name="T9" fmla="*/ 20 h 25"/>
                <a:gd name="T10" fmla="*/ 8 w 17"/>
                <a:gd name="T11" fmla="*/ 25 h 25"/>
                <a:gd name="T12" fmla="*/ 2 w 17"/>
                <a:gd name="T13" fmla="*/ 20 h 25"/>
                <a:gd name="T14" fmla="*/ 4 w 17"/>
                <a:gd name="T15" fmla="*/ 25 h 25"/>
                <a:gd name="T16" fmla="*/ 8 w 17"/>
                <a:gd name="T17" fmla="*/ 25 h 25"/>
                <a:gd name="T18" fmla="*/ 13 w 17"/>
                <a:gd name="T1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1" name="Freeform 1620"/>
            <p:cNvSpPr>
              <a:spLocks/>
            </p:cNvSpPr>
            <p:nvPr/>
          </p:nvSpPr>
          <p:spPr bwMode="auto">
            <a:xfrm>
              <a:off x="2676" y="3832"/>
              <a:ext cx="27" cy="18"/>
            </a:xfrm>
            <a:custGeom>
              <a:avLst/>
              <a:gdLst>
                <a:gd name="T0" fmla="*/ 42 w 42"/>
                <a:gd name="T1" fmla="*/ 12 h 27"/>
                <a:gd name="T2" fmla="*/ 40 w 42"/>
                <a:gd name="T3" fmla="*/ 12 h 27"/>
                <a:gd name="T4" fmla="*/ 5 w 42"/>
                <a:gd name="T5" fmla="*/ 0 h 27"/>
                <a:gd name="T6" fmla="*/ 0 w 42"/>
                <a:gd name="T7" fmla="*/ 15 h 27"/>
                <a:gd name="T8" fmla="*/ 36 w 42"/>
                <a:gd name="T9" fmla="*/ 27 h 27"/>
                <a:gd name="T10" fmla="*/ 34 w 42"/>
                <a:gd name="T11" fmla="*/ 27 h 27"/>
                <a:gd name="T12" fmla="*/ 42 w 42"/>
                <a:gd name="T13" fmla="*/ 12 h 27"/>
                <a:gd name="T14" fmla="*/ 40 w 42"/>
                <a:gd name="T15" fmla="*/ 12 h 27"/>
                <a:gd name="T16" fmla="*/ 42 w 42"/>
                <a:gd name="T17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2" name="Freeform 1621"/>
            <p:cNvSpPr>
              <a:spLocks/>
            </p:cNvSpPr>
            <p:nvPr/>
          </p:nvSpPr>
          <p:spPr bwMode="auto">
            <a:xfrm>
              <a:off x="2698" y="3841"/>
              <a:ext cx="23" cy="21"/>
            </a:xfrm>
            <a:custGeom>
              <a:avLst/>
              <a:gdLst>
                <a:gd name="T0" fmla="*/ 37 w 37"/>
                <a:gd name="T1" fmla="*/ 19 h 32"/>
                <a:gd name="T2" fmla="*/ 8 w 37"/>
                <a:gd name="T3" fmla="*/ 0 h 32"/>
                <a:gd name="T4" fmla="*/ 0 w 37"/>
                <a:gd name="T5" fmla="*/ 15 h 32"/>
                <a:gd name="T6" fmla="*/ 29 w 37"/>
                <a:gd name="T7" fmla="*/ 32 h 32"/>
                <a:gd name="T8" fmla="*/ 37 w 37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3" name="Freeform 1622"/>
            <p:cNvSpPr>
              <a:spLocks/>
            </p:cNvSpPr>
            <p:nvPr/>
          </p:nvSpPr>
          <p:spPr bwMode="auto">
            <a:xfrm>
              <a:off x="2716" y="3851"/>
              <a:ext cx="24" cy="21"/>
            </a:xfrm>
            <a:custGeom>
              <a:avLst/>
              <a:gdLst>
                <a:gd name="T0" fmla="*/ 36 w 36"/>
                <a:gd name="T1" fmla="*/ 19 h 30"/>
                <a:gd name="T2" fmla="*/ 36 w 36"/>
                <a:gd name="T3" fmla="*/ 17 h 30"/>
                <a:gd name="T4" fmla="*/ 8 w 36"/>
                <a:gd name="T5" fmla="*/ 0 h 30"/>
                <a:gd name="T6" fmla="*/ 0 w 36"/>
                <a:gd name="T7" fmla="*/ 13 h 30"/>
                <a:gd name="T8" fmla="*/ 27 w 36"/>
                <a:gd name="T9" fmla="*/ 30 h 30"/>
                <a:gd name="T10" fmla="*/ 25 w 36"/>
                <a:gd name="T11" fmla="*/ 30 h 30"/>
                <a:gd name="T12" fmla="*/ 36 w 36"/>
                <a:gd name="T13" fmla="*/ 19 h 30"/>
                <a:gd name="T14" fmla="*/ 36 w 36"/>
                <a:gd name="T15" fmla="*/ 17 h 30"/>
                <a:gd name="T16" fmla="*/ 36 w 36"/>
                <a:gd name="T1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4" name="Freeform 1623"/>
            <p:cNvSpPr>
              <a:spLocks/>
            </p:cNvSpPr>
            <p:nvPr/>
          </p:nvSpPr>
          <p:spPr bwMode="auto">
            <a:xfrm>
              <a:off x="2732" y="3865"/>
              <a:ext cx="23" cy="22"/>
            </a:xfrm>
            <a:custGeom>
              <a:avLst/>
              <a:gdLst>
                <a:gd name="T0" fmla="*/ 36 w 36"/>
                <a:gd name="T1" fmla="*/ 25 h 36"/>
                <a:gd name="T2" fmla="*/ 11 w 36"/>
                <a:gd name="T3" fmla="*/ 0 h 36"/>
                <a:gd name="T4" fmla="*/ 0 w 36"/>
                <a:gd name="T5" fmla="*/ 11 h 36"/>
                <a:gd name="T6" fmla="*/ 25 w 36"/>
                <a:gd name="T7" fmla="*/ 36 h 36"/>
                <a:gd name="T8" fmla="*/ 36 w 36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5" name="Freeform 1624"/>
            <p:cNvSpPr>
              <a:spLocks/>
            </p:cNvSpPr>
            <p:nvPr/>
          </p:nvSpPr>
          <p:spPr bwMode="auto">
            <a:xfrm>
              <a:off x="2747" y="3880"/>
              <a:ext cx="30" cy="24"/>
            </a:xfrm>
            <a:custGeom>
              <a:avLst/>
              <a:gdLst>
                <a:gd name="T0" fmla="*/ 46 w 46"/>
                <a:gd name="T1" fmla="*/ 34 h 40"/>
                <a:gd name="T2" fmla="*/ 42 w 46"/>
                <a:gd name="T3" fmla="*/ 29 h 40"/>
                <a:gd name="T4" fmla="*/ 11 w 46"/>
                <a:gd name="T5" fmla="*/ 0 h 40"/>
                <a:gd name="T6" fmla="*/ 0 w 46"/>
                <a:gd name="T7" fmla="*/ 11 h 40"/>
                <a:gd name="T8" fmla="*/ 32 w 46"/>
                <a:gd name="T9" fmla="*/ 40 h 40"/>
                <a:gd name="T10" fmla="*/ 29 w 46"/>
                <a:gd name="T11" fmla="*/ 34 h 40"/>
                <a:gd name="T12" fmla="*/ 46 w 46"/>
                <a:gd name="T13" fmla="*/ 34 h 40"/>
                <a:gd name="T14" fmla="*/ 46 w 46"/>
                <a:gd name="T15" fmla="*/ 31 h 40"/>
                <a:gd name="T16" fmla="*/ 42 w 46"/>
                <a:gd name="T17" fmla="*/ 29 h 40"/>
                <a:gd name="T18" fmla="*/ 46 w 46"/>
                <a:gd name="T19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6" name="Freeform 1625"/>
            <p:cNvSpPr>
              <a:spLocks/>
            </p:cNvSpPr>
            <p:nvPr/>
          </p:nvSpPr>
          <p:spPr bwMode="auto">
            <a:xfrm>
              <a:off x="2765" y="3902"/>
              <a:ext cx="12" cy="12"/>
            </a:xfrm>
            <a:custGeom>
              <a:avLst/>
              <a:gdLst>
                <a:gd name="T0" fmla="*/ 15 w 17"/>
                <a:gd name="T1" fmla="*/ 14 h 20"/>
                <a:gd name="T2" fmla="*/ 17 w 17"/>
                <a:gd name="T3" fmla="*/ 16 h 20"/>
                <a:gd name="T4" fmla="*/ 17 w 17"/>
                <a:gd name="T5" fmla="*/ 0 h 20"/>
                <a:gd name="T6" fmla="*/ 0 w 17"/>
                <a:gd name="T7" fmla="*/ 0 h 20"/>
                <a:gd name="T8" fmla="*/ 2 w 17"/>
                <a:gd name="T9" fmla="*/ 18 h 20"/>
                <a:gd name="T10" fmla="*/ 2 w 17"/>
                <a:gd name="T11" fmla="*/ 20 h 20"/>
                <a:gd name="T12" fmla="*/ 2 w 17"/>
                <a:gd name="T13" fmla="*/ 18 h 20"/>
                <a:gd name="T14" fmla="*/ 2 w 17"/>
                <a:gd name="T15" fmla="*/ 20 h 20"/>
                <a:gd name="T16" fmla="*/ 15 w 17"/>
                <a:gd name="T1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7" name="Freeform 1626"/>
            <p:cNvSpPr>
              <a:spLocks/>
            </p:cNvSpPr>
            <p:nvPr/>
          </p:nvSpPr>
          <p:spPr bwMode="auto">
            <a:xfrm>
              <a:off x="2767" y="3910"/>
              <a:ext cx="20" cy="25"/>
            </a:xfrm>
            <a:custGeom>
              <a:avLst/>
              <a:gdLst>
                <a:gd name="T0" fmla="*/ 30 w 30"/>
                <a:gd name="T1" fmla="*/ 34 h 38"/>
                <a:gd name="T2" fmla="*/ 30 w 30"/>
                <a:gd name="T3" fmla="*/ 33 h 38"/>
                <a:gd name="T4" fmla="*/ 13 w 30"/>
                <a:gd name="T5" fmla="*/ 0 h 38"/>
                <a:gd name="T6" fmla="*/ 0 w 30"/>
                <a:gd name="T7" fmla="*/ 6 h 38"/>
                <a:gd name="T8" fmla="*/ 17 w 30"/>
                <a:gd name="T9" fmla="*/ 38 h 38"/>
                <a:gd name="T10" fmla="*/ 15 w 30"/>
                <a:gd name="T11" fmla="*/ 36 h 38"/>
                <a:gd name="T12" fmla="*/ 30 w 30"/>
                <a:gd name="T13" fmla="*/ 34 h 38"/>
                <a:gd name="T14" fmla="*/ 30 w 30"/>
                <a:gd name="T15" fmla="*/ 33 h 38"/>
                <a:gd name="T16" fmla="*/ 30 w 30"/>
                <a:gd name="T17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8" name="Freeform 1627"/>
            <p:cNvSpPr>
              <a:spLocks/>
            </p:cNvSpPr>
            <p:nvPr/>
          </p:nvSpPr>
          <p:spPr bwMode="auto">
            <a:xfrm>
              <a:off x="2777" y="3930"/>
              <a:ext cx="13" cy="30"/>
            </a:xfrm>
            <a:custGeom>
              <a:avLst/>
              <a:gdLst>
                <a:gd name="T0" fmla="*/ 19 w 21"/>
                <a:gd name="T1" fmla="*/ 47 h 47"/>
                <a:gd name="T2" fmla="*/ 19 w 21"/>
                <a:gd name="T3" fmla="*/ 41 h 47"/>
                <a:gd name="T4" fmla="*/ 15 w 21"/>
                <a:gd name="T5" fmla="*/ 0 h 47"/>
                <a:gd name="T6" fmla="*/ 0 w 21"/>
                <a:gd name="T7" fmla="*/ 2 h 47"/>
                <a:gd name="T8" fmla="*/ 4 w 21"/>
                <a:gd name="T9" fmla="*/ 41 h 47"/>
                <a:gd name="T10" fmla="*/ 6 w 21"/>
                <a:gd name="T11" fmla="*/ 35 h 47"/>
                <a:gd name="T12" fmla="*/ 19 w 21"/>
                <a:gd name="T13" fmla="*/ 47 h 47"/>
                <a:gd name="T14" fmla="*/ 21 w 21"/>
                <a:gd name="T15" fmla="*/ 43 h 47"/>
                <a:gd name="T16" fmla="*/ 19 w 21"/>
                <a:gd name="T17" fmla="*/ 41 h 47"/>
                <a:gd name="T18" fmla="*/ 19 w 21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29" name="Freeform 1628"/>
            <p:cNvSpPr>
              <a:spLocks/>
            </p:cNvSpPr>
            <p:nvPr/>
          </p:nvSpPr>
          <p:spPr bwMode="auto">
            <a:xfrm>
              <a:off x="2765" y="3954"/>
              <a:ext cx="24" cy="26"/>
            </a:xfrm>
            <a:custGeom>
              <a:avLst/>
              <a:gdLst>
                <a:gd name="T0" fmla="*/ 7 w 38"/>
                <a:gd name="T1" fmla="*/ 44 h 44"/>
                <a:gd name="T2" fmla="*/ 11 w 38"/>
                <a:gd name="T3" fmla="*/ 42 h 44"/>
                <a:gd name="T4" fmla="*/ 38 w 38"/>
                <a:gd name="T5" fmla="*/ 12 h 44"/>
                <a:gd name="T6" fmla="*/ 25 w 38"/>
                <a:gd name="T7" fmla="*/ 0 h 44"/>
                <a:gd name="T8" fmla="*/ 0 w 38"/>
                <a:gd name="T9" fmla="*/ 31 h 44"/>
                <a:gd name="T10" fmla="*/ 4 w 38"/>
                <a:gd name="T11" fmla="*/ 29 h 44"/>
                <a:gd name="T12" fmla="*/ 7 w 38"/>
                <a:gd name="T13" fmla="*/ 44 h 44"/>
                <a:gd name="T14" fmla="*/ 11 w 38"/>
                <a:gd name="T15" fmla="*/ 44 h 44"/>
                <a:gd name="T16" fmla="*/ 11 w 38"/>
                <a:gd name="T17" fmla="*/ 40 h 44"/>
                <a:gd name="T18" fmla="*/ 7 w 38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0" name="Freeform 1629"/>
            <p:cNvSpPr>
              <a:spLocks/>
            </p:cNvSpPr>
            <p:nvPr/>
          </p:nvSpPr>
          <p:spPr bwMode="auto">
            <a:xfrm>
              <a:off x="2743" y="3972"/>
              <a:ext cx="27" cy="14"/>
            </a:xfrm>
            <a:custGeom>
              <a:avLst/>
              <a:gdLst>
                <a:gd name="T0" fmla="*/ 2 w 44"/>
                <a:gd name="T1" fmla="*/ 23 h 23"/>
                <a:gd name="T2" fmla="*/ 44 w 44"/>
                <a:gd name="T3" fmla="*/ 15 h 23"/>
                <a:gd name="T4" fmla="*/ 41 w 44"/>
                <a:gd name="T5" fmla="*/ 0 h 23"/>
                <a:gd name="T6" fmla="*/ 0 w 44"/>
                <a:gd name="T7" fmla="*/ 7 h 23"/>
                <a:gd name="T8" fmla="*/ 2 w 4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1" name="Freeform 1630"/>
            <p:cNvSpPr>
              <a:spLocks/>
            </p:cNvSpPr>
            <p:nvPr/>
          </p:nvSpPr>
          <p:spPr bwMode="auto">
            <a:xfrm>
              <a:off x="2723" y="3976"/>
              <a:ext cx="20" cy="10"/>
            </a:xfrm>
            <a:custGeom>
              <a:avLst/>
              <a:gdLst>
                <a:gd name="T0" fmla="*/ 0 w 29"/>
                <a:gd name="T1" fmla="*/ 8 h 18"/>
                <a:gd name="T2" fmla="*/ 0 w 29"/>
                <a:gd name="T3" fmla="*/ 18 h 18"/>
                <a:gd name="T4" fmla="*/ 29 w 29"/>
                <a:gd name="T5" fmla="*/ 16 h 18"/>
                <a:gd name="T6" fmla="*/ 27 w 29"/>
                <a:gd name="T7" fmla="*/ 0 h 18"/>
                <a:gd name="T8" fmla="*/ 0 w 29"/>
                <a:gd name="T9" fmla="*/ 0 h 18"/>
                <a:gd name="T10" fmla="*/ 0 w 29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2" name="Freeform 1631"/>
            <p:cNvSpPr>
              <a:spLocks/>
            </p:cNvSpPr>
            <p:nvPr/>
          </p:nvSpPr>
          <p:spPr bwMode="auto">
            <a:xfrm>
              <a:off x="2692" y="3577"/>
              <a:ext cx="12" cy="11"/>
            </a:xfrm>
            <a:custGeom>
              <a:avLst/>
              <a:gdLst>
                <a:gd name="T0" fmla="*/ 14 w 18"/>
                <a:gd name="T1" fmla="*/ 14 h 18"/>
                <a:gd name="T2" fmla="*/ 8 w 18"/>
                <a:gd name="T3" fmla="*/ 18 h 18"/>
                <a:gd name="T4" fmla="*/ 18 w 18"/>
                <a:gd name="T5" fmla="*/ 16 h 18"/>
                <a:gd name="T6" fmla="*/ 16 w 18"/>
                <a:gd name="T7" fmla="*/ 0 h 18"/>
                <a:gd name="T8" fmla="*/ 6 w 18"/>
                <a:gd name="T9" fmla="*/ 2 h 18"/>
                <a:gd name="T10" fmla="*/ 0 w 18"/>
                <a:gd name="T11" fmla="*/ 6 h 18"/>
                <a:gd name="T12" fmla="*/ 6 w 18"/>
                <a:gd name="T13" fmla="*/ 2 h 18"/>
                <a:gd name="T14" fmla="*/ 2 w 18"/>
                <a:gd name="T15" fmla="*/ 2 h 18"/>
                <a:gd name="T16" fmla="*/ 0 w 18"/>
                <a:gd name="T17" fmla="*/ 6 h 18"/>
                <a:gd name="T18" fmla="*/ 14 w 18"/>
                <a:gd name="T1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3" name="Freeform 1632"/>
            <p:cNvSpPr>
              <a:spLocks/>
            </p:cNvSpPr>
            <p:nvPr/>
          </p:nvSpPr>
          <p:spPr bwMode="auto">
            <a:xfrm>
              <a:off x="2686" y="3581"/>
              <a:ext cx="15" cy="15"/>
            </a:xfrm>
            <a:custGeom>
              <a:avLst/>
              <a:gdLst>
                <a:gd name="T0" fmla="*/ 13 w 23"/>
                <a:gd name="T1" fmla="*/ 25 h 25"/>
                <a:gd name="T2" fmla="*/ 23 w 23"/>
                <a:gd name="T3" fmla="*/ 8 h 25"/>
                <a:gd name="T4" fmla="*/ 9 w 23"/>
                <a:gd name="T5" fmla="*/ 0 h 25"/>
                <a:gd name="T6" fmla="*/ 0 w 23"/>
                <a:gd name="T7" fmla="*/ 18 h 25"/>
                <a:gd name="T8" fmla="*/ 13 w 23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4" name="Freeform 1633"/>
            <p:cNvSpPr>
              <a:spLocks/>
            </p:cNvSpPr>
            <p:nvPr/>
          </p:nvSpPr>
          <p:spPr bwMode="auto">
            <a:xfrm>
              <a:off x="2683" y="3593"/>
              <a:ext cx="13" cy="10"/>
            </a:xfrm>
            <a:custGeom>
              <a:avLst/>
              <a:gdLst>
                <a:gd name="T0" fmla="*/ 16 w 21"/>
                <a:gd name="T1" fmla="*/ 17 h 19"/>
                <a:gd name="T2" fmla="*/ 16 w 21"/>
                <a:gd name="T3" fmla="*/ 19 h 19"/>
                <a:gd name="T4" fmla="*/ 21 w 21"/>
                <a:gd name="T5" fmla="*/ 7 h 19"/>
                <a:gd name="T6" fmla="*/ 8 w 21"/>
                <a:gd name="T7" fmla="*/ 0 h 19"/>
                <a:gd name="T8" fmla="*/ 0 w 21"/>
                <a:gd name="T9" fmla="*/ 11 h 19"/>
                <a:gd name="T10" fmla="*/ 0 w 21"/>
                <a:gd name="T11" fmla="*/ 13 h 19"/>
                <a:gd name="T12" fmla="*/ 0 w 21"/>
                <a:gd name="T13" fmla="*/ 11 h 19"/>
                <a:gd name="T14" fmla="*/ 0 w 21"/>
                <a:gd name="T15" fmla="*/ 13 h 19"/>
                <a:gd name="T16" fmla="*/ 16 w 21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5" name="Freeform 1634"/>
            <p:cNvSpPr>
              <a:spLocks/>
            </p:cNvSpPr>
            <p:nvPr/>
          </p:nvSpPr>
          <p:spPr bwMode="auto">
            <a:xfrm>
              <a:off x="2681" y="3600"/>
              <a:ext cx="11" cy="9"/>
            </a:xfrm>
            <a:custGeom>
              <a:avLst/>
              <a:gdLst>
                <a:gd name="T0" fmla="*/ 14 w 18"/>
                <a:gd name="T1" fmla="*/ 0 h 13"/>
                <a:gd name="T2" fmla="*/ 18 w 18"/>
                <a:gd name="T3" fmla="*/ 8 h 13"/>
                <a:gd name="T4" fmla="*/ 18 w 18"/>
                <a:gd name="T5" fmla="*/ 4 h 13"/>
                <a:gd name="T6" fmla="*/ 2 w 18"/>
                <a:gd name="T7" fmla="*/ 0 h 13"/>
                <a:gd name="T8" fmla="*/ 0 w 18"/>
                <a:gd name="T9" fmla="*/ 6 h 13"/>
                <a:gd name="T10" fmla="*/ 4 w 18"/>
                <a:gd name="T11" fmla="*/ 13 h 13"/>
                <a:gd name="T12" fmla="*/ 0 w 18"/>
                <a:gd name="T13" fmla="*/ 6 h 13"/>
                <a:gd name="T14" fmla="*/ 0 w 18"/>
                <a:gd name="T15" fmla="*/ 11 h 13"/>
                <a:gd name="T16" fmla="*/ 4 w 18"/>
                <a:gd name="T17" fmla="*/ 13 h 13"/>
                <a:gd name="T18" fmla="*/ 14 w 18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6" name="Freeform 1635"/>
            <p:cNvSpPr>
              <a:spLocks/>
            </p:cNvSpPr>
            <p:nvPr/>
          </p:nvSpPr>
          <p:spPr bwMode="auto">
            <a:xfrm>
              <a:off x="2683" y="3600"/>
              <a:ext cx="13" cy="11"/>
            </a:xfrm>
            <a:custGeom>
              <a:avLst/>
              <a:gdLst>
                <a:gd name="T0" fmla="*/ 21 w 21"/>
                <a:gd name="T1" fmla="*/ 10 h 19"/>
                <a:gd name="T2" fmla="*/ 17 w 21"/>
                <a:gd name="T3" fmla="*/ 4 h 19"/>
                <a:gd name="T4" fmla="*/ 10 w 21"/>
                <a:gd name="T5" fmla="*/ 0 h 19"/>
                <a:gd name="T6" fmla="*/ 0 w 21"/>
                <a:gd name="T7" fmla="*/ 13 h 19"/>
                <a:gd name="T8" fmla="*/ 8 w 21"/>
                <a:gd name="T9" fmla="*/ 19 h 19"/>
                <a:gd name="T10" fmla="*/ 6 w 21"/>
                <a:gd name="T11" fmla="*/ 13 h 19"/>
                <a:gd name="T12" fmla="*/ 21 w 21"/>
                <a:gd name="T13" fmla="*/ 10 h 19"/>
                <a:gd name="T14" fmla="*/ 19 w 21"/>
                <a:gd name="T15" fmla="*/ 6 h 19"/>
                <a:gd name="T16" fmla="*/ 17 w 21"/>
                <a:gd name="T17" fmla="*/ 4 h 19"/>
                <a:gd name="T18" fmla="*/ 21 w 21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7" name="Freeform 1636"/>
            <p:cNvSpPr>
              <a:spLocks/>
            </p:cNvSpPr>
            <p:nvPr/>
          </p:nvSpPr>
          <p:spPr bwMode="auto">
            <a:xfrm>
              <a:off x="2686" y="3606"/>
              <a:ext cx="12" cy="10"/>
            </a:xfrm>
            <a:custGeom>
              <a:avLst/>
              <a:gdLst>
                <a:gd name="T0" fmla="*/ 19 w 19"/>
                <a:gd name="T1" fmla="*/ 13 h 17"/>
                <a:gd name="T2" fmla="*/ 19 w 19"/>
                <a:gd name="T3" fmla="*/ 11 h 17"/>
                <a:gd name="T4" fmla="*/ 15 w 19"/>
                <a:gd name="T5" fmla="*/ 0 h 17"/>
                <a:gd name="T6" fmla="*/ 0 w 19"/>
                <a:gd name="T7" fmla="*/ 3 h 17"/>
                <a:gd name="T8" fmla="*/ 4 w 19"/>
                <a:gd name="T9" fmla="*/ 17 h 17"/>
                <a:gd name="T10" fmla="*/ 2 w 19"/>
                <a:gd name="T11" fmla="*/ 15 h 17"/>
                <a:gd name="T12" fmla="*/ 19 w 19"/>
                <a:gd name="T13" fmla="*/ 13 h 17"/>
                <a:gd name="T14" fmla="*/ 19 w 19"/>
                <a:gd name="T15" fmla="*/ 11 h 17"/>
                <a:gd name="T16" fmla="*/ 19 w 19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8" name="Freeform 1637"/>
            <p:cNvSpPr>
              <a:spLocks/>
            </p:cNvSpPr>
            <p:nvPr/>
          </p:nvSpPr>
          <p:spPr bwMode="auto">
            <a:xfrm>
              <a:off x="2689" y="3615"/>
              <a:ext cx="11" cy="10"/>
            </a:xfrm>
            <a:custGeom>
              <a:avLst/>
              <a:gdLst>
                <a:gd name="T0" fmla="*/ 17 w 19"/>
                <a:gd name="T1" fmla="*/ 17 h 17"/>
                <a:gd name="T2" fmla="*/ 19 w 19"/>
                <a:gd name="T3" fmla="*/ 13 h 17"/>
                <a:gd name="T4" fmla="*/ 17 w 19"/>
                <a:gd name="T5" fmla="*/ 0 h 17"/>
                <a:gd name="T6" fmla="*/ 0 w 19"/>
                <a:gd name="T7" fmla="*/ 2 h 17"/>
                <a:gd name="T8" fmla="*/ 2 w 19"/>
                <a:gd name="T9" fmla="*/ 15 h 17"/>
                <a:gd name="T10" fmla="*/ 4 w 19"/>
                <a:gd name="T11" fmla="*/ 11 h 17"/>
                <a:gd name="T12" fmla="*/ 17 w 19"/>
                <a:gd name="T13" fmla="*/ 17 h 17"/>
                <a:gd name="T14" fmla="*/ 19 w 19"/>
                <a:gd name="T15" fmla="*/ 15 h 17"/>
                <a:gd name="T16" fmla="*/ 19 w 19"/>
                <a:gd name="T17" fmla="*/ 13 h 17"/>
                <a:gd name="T18" fmla="*/ 17 w 19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39" name="Freeform 1638"/>
            <p:cNvSpPr>
              <a:spLocks/>
            </p:cNvSpPr>
            <p:nvPr/>
          </p:nvSpPr>
          <p:spPr bwMode="auto">
            <a:xfrm>
              <a:off x="2686" y="3621"/>
              <a:ext cx="12" cy="12"/>
            </a:xfrm>
            <a:custGeom>
              <a:avLst/>
              <a:gdLst>
                <a:gd name="T0" fmla="*/ 15 w 19"/>
                <a:gd name="T1" fmla="*/ 18 h 20"/>
                <a:gd name="T2" fmla="*/ 15 w 19"/>
                <a:gd name="T3" fmla="*/ 20 h 20"/>
                <a:gd name="T4" fmla="*/ 19 w 19"/>
                <a:gd name="T5" fmla="*/ 6 h 20"/>
                <a:gd name="T6" fmla="*/ 6 w 19"/>
                <a:gd name="T7" fmla="*/ 0 h 20"/>
                <a:gd name="T8" fmla="*/ 0 w 19"/>
                <a:gd name="T9" fmla="*/ 14 h 20"/>
                <a:gd name="T10" fmla="*/ 0 w 19"/>
                <a:gd name="T11" fmla="*/ 18 h 20"/>
                <a:gd name="T12" fmla="*/ 0 w 19"/>
                <a:gd name="T13" fmla="*/ 14 h 20"/>
                <a:gd name="T14" fmla="*/ 0 w 19"/>
                <a:gd name="T15" fmla="*/ 16 h 20"/>
                <a:gd name="T16" fmla="*/ 0 w 19"/>
                <a:gd name="T17" fmla="*/ 18 h 20"/>
                <a:gd name="T18" fmla="*/ 15 w 19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0" name="Freeform 1639"/>
            <p:cNvSpPr>
              <a:spLocks/>
            </p:cNvSpPr>
            <p:nvPr/>
          </p:nvSpPr>
          <p:spPr bwMode="auto">
            <a:xfrm>
              <a:off x="2686" y="3633"/>
              <a:ext cx="10" cy="7"/>
            </a:xfrm>
            <a:custGeom>
              <a:avLst/>
              <a:gdLst>
                <a:gd name="T0" fmla="*/ 13 w 15"/>
                <a:gd name="T1" fmla="*/ 2 h 13"/>
                <a:gd name="T2" fmla="*/ 15 w 15"/>
                <a:gd name="T3" fmla="*/ 7 h 13"/>
                <a:gd name="T4" fmla="*/ 15 w 15"/>
                <a:gd name="T5" fmla="*/ 0 h 13"/>
                <a:gd name="T6" fmla="*/ 0 w 15"/>
                <a:gd name="T7" fmla="*/ 0 h 13"/>
                <a:gd name="T8" fmla="*/ 0 w 15"/>
                <a:gd name="T9" fmla="*/ 7 h 13"/>
                <a:gd name="T10" fmla="*/ 2 w 15"/>
                <a:gd name="T11" fmla="*/ 13 h 13"/>
                <a:gd name="T12" fmla="*/ 0 w 15"/>
                <a:gd name="T13" fmla="*/ 7 h 13"/>
                <a:gd name="T14" fmla="*/ 0 w 15"/>
                <a:gd name="T15" fmla="*/ 11 h 13"/>
                <a:gd name="T16" fmla="*/ 2 w 15"/>
                <a:gd name="T17" fmla="*/ 13 h 13"/>
                <a:gd name="T18" fmla="*/ 13 w 15"/>
                <a:gd name="T1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1" name="Freeform 1640"/>
            <p:cNvSpPr>
              <a:spLocks/>
            </p:cNvSpPr>
            <p:nvPr/>
          </p:nvSpPr>
          <p:spPr bwMode="auto">
            <a:xfrm>
              <a:off x="2689" y="3633"/>
              <a:ext cx="28" cy="31"/>
            </a:xfrm>
            <a:custGeom>
              <a:avLst/>
              <a:gdLst>
                <a:gd name="T0" fmla="*/ 44 w 46"/>
                <a:gd name="T1" fmla="*/ 36 h 50"/>
                <a:gd name="T2" fmla="*/ 46 w 46"/>
                <a:gd name="T3" fmla="*/ 38 h 50"/>
                <a:gd name="T4" fmla="*/ 11 w 46"/>
                <a:gd name="T5" fmla="*/ 0 h 50"/>
                <a:gd name="T6" fmla="*/ 0 w 46"/>
                <a:gd name="T7" fmla="*/ 11 h 50"/>
                <a:gd name="T8" fmla="*/ 32 w 46"/>
                <a:gd name="T9" fmla="*/ 50 h 50"/>
                <a:gd name="T10" fmla="*/ 34 w 46"/>
                <a:gd name="T11" fmla="*/ 50 h 50"/>
                <a:gd name="T12" fmla="*/ 32 w 46"/>
                <a:gd name="T13" fmla="*/ 50 h 50"/>
                <a:gd name="T14" fmla="*/ 34 w 46"/>
                <a:gd name="T15" fmla="*/ 50 h 50"/>
                <a:gd name="T16" fmla="*/ 44 w 46"/>
                <a:gd name="T1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2" name="Freeform 1641"/>
            <p:cNvSpPr>
              <a:spLocks/>
            </p:cNvSpPr>
            <p:nvPr/>
          </p:nvSpPr>
          <p:spPr bwMode="auto">
            <a:xfrm>
              <a:off x="2710" y="3655"/>
              <a:ext cx="33" cy="27"/>
            </a:xfrm>
            <a:custGeom>
              <a:avLst/>
              <a:gdLst>
                <a:gd name="T0" fmla="*/ 46 w 50"/>
                <a:gd name="T1" fmla="*/ 37 h 44"/>
                <a:gd name="T2" fmla="*/ 50 w 50"/>
                <a:gd name="T3" fmla="*/ 31 h 44"/>
                <a:gd name="T4" fmla="*/ 10 w 50"/>
                <a:gd name="T5" fmla="*/ 0 h 44"/>
                <a:gd name="T6" fmla="*/ 0 w 50"/>
                <a:gd name="T7" fmla="*/ 14 h 44"/>
                <a:gd name="T8" fmla="*/ 41 w 50"/>
                <a:gd name="T9" fmla="*/ 44 h 44"/>
                <a:gd name="T10" fmla="*/ 46 w 50"/>
                <a:gd name="T11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3" name="Freeform 1642"/>
            <p:cNvSpPr>
              <a:spLocks/>
            </p:cNvSpPr>
            <p:nvPr/>
          </p:nvSpPr>
          <p:spPr bwMode="auto">
            <a:xfrm>
              <a:off x="2726" y="3356"/>
              <a:ext cx="10" cy="15"/>
            </a:xfrm>
            <a:custGeom>
              <a:avLst/>
              <a:gdLst>
                <a:gd name="T0" fmla="*/ 10 w 18"/>
                <a:gd name="T1" fmla="*/ 6 h 23"/>
                <a:gd name="T2" fmla="*/ 18 w 18"/>
                <a:gd name="T3" fmla="*/ 8 h 23"/>
                <a:gd name="T4" fmla="*/ 12 w 18"/>
                <a:gd name="T5" fmla="*/ 0 h 23"/>
                <a:gd name="T6" fmla="*/ 0 w 18"/>
                <a:gd name="T7" fmla="*/ 12 h 23"/>
                <a:gd name="T8" fmla="*/ 6 w 18"/>
                <a:gd name="T9" fmla="*/ 20 h 23"/>
                <a:gd name="T10" fmla="*/ 16 w 18"/>
                <a:gd name="T11" fmla="*/ 20 h 23"/>
                <a:gd name="T12" fmla="*/ 6 w 18"/>
                <a:gd name="T13" fmla="*/ 20 h 23"/>
                <a:gd name="T14" fmla="*/ 12 w 18"/>
                <a:gd name="T15" fmla="*/ 23 h 23"/>
                <a:gd name="T16" fmla="*/ 16 w 18"/>
                <a:gd name="T17" fmla="*/ 20 h 23"/>
                <a:gd name="T18" fmla="*/ 10 w 18"/>
                <a:gd name="T1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4" name="Freeform 1643"/>
            <p:cNvSpPr>
              <a:spLocks/>
            </p:cNvSpPr>
            <p:nvPr/>
          </p:nvSpPr>
          <p:spPr bwMode="auto">
            <a:xfrm>
              <a:off x="2732" y="3353"/>
              <a:ext cx="20" cy="17"/>
            </a:xfrm>
            <a:custGeom>
              <a:avLst/>
              <a:gdLst>
                <a:gd name="T0" fmla="*/ 29 w 32"/>
                <a:gd name="T1" fmla="*/ 0 h 27"/>
                <a:gd name="T2" fmla="*/ 25 w 32"/>
                <a:gd name="T3" fmla="*/ 0 h 27"/>
                <a:gd name="T4" fmla="*/ 0 w 32"/>
                <a:gd name="T5" fmla="*/ 13 h 27"/>
                <a:gd name="T6" fmla="*/ 6 w 32"/>
                <a:gd name="T7" fmla="*/ 27 h 27"/>
                <a:gd name="T8" fmla="*/ 32 w 32"/>
                <a:gd name="T9" fmla="*/ 15 h 27"/>
                <a:gd name="T10" fmla="*/ 29 w 32"/>
                <a:gd name="T11" fmla="*/ 15 h 27"/>
                <a:gd name="T12" fmla="*/ 29 w 32"/>
                <a:gd name="T13" fmla="*/ 0 h 27"/>
                <a:gd name="T14" fmla="*/ 27 w 32"/>
                <a:gd name="T15" fmla="*/ 0 h 27"/>
                <a:gd name="T16" fmla="*/ 25 w 32"/>
                <a:gd name="T17" fmla="*/ 0 h 27"/>
                <a:gd name="T18" fmla="*/ 29 w 32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5" name="Freeform 1644"/>
            <p:cNvSpPr>
              <a:spLocks/>
            </p:cNvSpPr>
            <p:nvPr/>
          </p:nvSpPr>
          <p:spPr bwMode="auto">
            <a:xfrm>
              <a:off x="2750" y="3353"/>
              <a:ext cx="13" cy="9"/>
            </a:xfrm>
            <a:custGeom>
              <a:avLst/>
              <a:gdLst>
                <a:gd name="T0" fmla="*/ 19 w 19"/>
                <a:gd name="T1" fmla="*/ 0 h 15"/>
                <a:gd name="T2" fmla="*/ 13 w 19"/>
                <a:gd name="T3" fmla="*/ 0 h 15"/>
                <a:gd name="T4" fmla="*/ 0 w 19"/>
                <a:gd name="T5" fmla="*/ 0 h 15"/>
                <a:gd name="T6" fmla="*/ 0 w 19"/>
                <a:gd name="T7" fmla="*/ 15 h 15"/>
                <a:gd name="T8" fmla="*/ 13 w 19"/>
                <a:gd name="T9" fmla="*/ 15 h 15"/>
                <a:gd name="T10" fmla="*/ 9 w 19"/>
                <a:gd name="T11" fmla="*/ 13 h 15"/>
                <a:gd name="T12" fmla="*/ 19 w 19"/>
                <a:gd name="T13" fmla="*/ 0 h 15"/>
                <a:gd name="T14" fmla="*/ 17 w 19"/>
                <a:gd name="T15" fmla="*/ 0 h 15"/>
                <a:gd name="T16" fmla="*/ 13 w 19"/>
                <a:gd name="T17" fmla="*/ 0 h 15"/>
                <a:gd name="T18" fmla="*/ 19 w 19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6" name="Freeform 1645"/>
            <p:cNvSpPr>
              <a:spLocks/>
            </p:cNvSpPr>
            <p:nvPr/>
          </p:nvSpPr>
          <p:spPr bwMode="auto">
            <a:xfrm>
              <a:off x="2756" y="3353"/>
              <a:ext cx="21" cy="17"/>
            </a:xfrm>
            <a:custGeom>
              <a:avLst/>
              <a:gdLst>
                <a:gd name="T0" fmla="*/ 33 w 33"/>
                <a:gd name="T1" fmla="*/ 17 h 27"/>
                <a:gd name="T2" fmla="*/ 29 w 33"/>
                <a:gd name="T3" fmla="*/ 13 h 27"/>
                <a:gd name="T4" fmla="*/ 10 w 33"/>
                <a:gd name="T5" fmla="*/ 0 h 27"/>
                <a:gd name="T6" fmla="*/ 0 w 33"/>
                <a:gd name="T7" fmla="*/ 13 h 27"/>
                <a:gd name="T8" fmla="*/ 19 w 33"/>
                <a:gd name="T9" fmla="*/ 27 h 27"/>
                <a:gd name="T10" fmla="*/ 18 w 33"/>
                <a:gd name="T11" fmla="*/ 23 h 27"/>
                <a:gd name="T12" fmla="*/ 33 w 33"/>
                <a:gd name="T13" fmla="*/ 17 h 27"/>
                <a:gd name="T14" fmla="*/ 31 w 33"/>
                <a:gd name="T15" fmla="*/ 15 h 27"/>
                <a:gd name="T16" fmla="*/ 29 w 33"/>
                <a:gd name="T17" fmla="*/ 13 h 27"/>
                <a:gd name="T18" fmla="*/ 33 w 33"/>
                <a:gd name="T1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7" name="Freeform 1646"/>
            <p:cNvSpPr>
              <a:spLocks/>
            </p:cNvSpPr>
            <p:nvPr/>
          </p:nvSpPr>
          <p:spPr bwMode="auto">
            <a:xfrm>
              <a:off x="2767" y="3364"/>
              <a:ext cx="13" cy="15"/>
            </a:xfrm>
            <a:custGeom>
              <a:avLst/>
              <a:gdLst>
                <a:gd name="T0" fmla="*/ 21 w 21"/>
                <a:gd name="T1" fmla="*/ 23 h 23"/>
                <a:gd name="T2" fmla="*/ 21 w 21"/>
                <a:gd name="T3" fmla="*/ 17 h 23"/>
                <a:gd name="T4" fmla="*/ 15 w 21"/>
                <a:gd name="T5" fmla="*/ 0 h 23"/>
                <a:gd name="T6" fmla="*/ 0 w 21"/>
                <a:gd name="T7" fmla="*/ 6 h 23"/>
                <a:gd name="T8" fmla="*/ 5 w 21"/>
                <a:gd name="T9" fmla="*/ 23 h 23"/>
                <a:gd name="T10" fmla="*/ 5 w 21"/>
                <a:gd name="T11" fmla="*/ 17 h 23"/>
                <a:gd name="T12" fmla="*/ 21 w 21"/>
                <a:gd name="T13" fmla="*/ 23 h 23"/>
                <a:gd name="T14" fmla="*/ 21 w 21"/>
                <a:gd name="T15" fmla="*/ 19 h 23"/>
                <a:gd name="T16" fmla="*/ 21 w 21"/>
                <a:gd name="T17" fmla="*/ 17 h 23"/>
                <a:gd name="T18" fmla="*/ 21 w 21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8" name="Freeform 1647"/>
            <p:cNvSpPr>
              <a:spLocks/>
            </p:cNvSpPr>
            <p:nvPr/>
          </p:nvSpPr>
          <p:spPr bwMode="auto">
            <a:xfrm>
              <a:off x="2763" y="3374"/>
              <a:ext cx="17" cy="30"/>
            </a:xfrm>
            <a:custGeom>
              <a:avLst/>
              <a:gdLst>
                <a:gd name="T0" fmla="*/ 13 w 29"/>
                <a:gd name="T1" fmla="*/ 48 h 48"/>
                <a:gd name="T2" fmla="*/ 15 w 29"/>
                <a:gd name="T3" fmla="*/ 46 h 48"/>
                <a:gd name="T4" fmla="*/ 29 w 29"/>
                <a:gd name="T5" fmla="*/ 6 h 48"/>
                <a:gd name="T6" fmla="*/ 13 w 29"/>
                <a:gd name="T7" fmla="*/ 0 h 48"/>
                <a:gd name="T8" fmla="*/ 0 w 29"/>
                <a:gd name="T9" fmla="*/ 41 h 48"/>
                <a:gd name="T10" fmla="*/ 2 w 29"/>
                <a:gd name="T11" fmla="*/ 39 h 48"/>
                <a:gd name="T12" fmla="*/ 13 w 29"/>
                <a:gd name="T13" fmla="*/ 48 h 48"/>
                <a:gd name="T14" fmla="*/ 15 w 29"/>
                <a:gd name="T15" fmla="*/ 48 h 48"/>
                <a:gd name="T16" fmla="*/ 15 w 29"/>
                <a:gd name="T17" fmla="*/ 46 h 48"/>
                <a:gd name="T18" fmla="*/ 13 w 29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49" name="Freeform 1648"/>
            <p:cNvSpPr>
              <a:spLocks/>
            </p:cNvSpPr>
            <p:nvPr/>
          </p:nvSpPr>
          <p:spPr bwMode="auto">
            <a:xfrm>
              <a:off x="2758" y="3399"/>
              <a:ext cx="13" cy="13"/>
            </a:xfrm>
            <a:custGeom>
              <a:avLst/>
              <a:gdLst>
                <a:gd name="T0" fmla="*/ 8 w 19"/>
                <a:gd name="T1" fmla="*/ 23 h 23"/>
                <a:gd name="T2" fmla="*/ 12 w 19"/>
                <a:gd name="T3" fmla="*/ 21 h 23"/>
                <a:gd name="T4" fmla="*/ 19 w 19"/>
                <a:gd name="T5" fmla="*/ 9 h 23"/>
                <a:gd name="T6" fmla="*/ 8 w 19"/>
                <a:gd name="T7" fmla="*/ 0 h 23"/>
                <a:gd name="T8" fmla="*/ 0 w 19"/>
                <a:gd name="T9" fmla="*/ 9 h 23"/>
                <a:gd name="T10" fmla="*/ 4 w 19"/>
                <a:gd name="T11" fmla="*/ 7 h 23"/>
                <a:gd name="T12" fmla="*/ 8 w 19"/>
                <a:gd name="T13" fmla="*/ 23 h 23"/>
                <a:gd name="T14" fmla="*/ 10 w 19"/>
                <a:gd name="T15" fmla="*/ 21 h 23"/>
                <a:gd name="T16" fmla="*/ 12 w 19"/>
                <a:gd name="T17" fmla="*/ 19 h 23"/>
                <a:gd name="T18" fmla="*/ 8 w 19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0" name="Freeform 1649"/>
            <p:cNvSpPr>
              <a:spLocks/>
            </p:cNvSpPr>
            <p:nvPr/>
          </p:nvSpPr>
          <p:spPr bwMode="auto">
            <a:xfrm>
              <a:off x="2751" y="3403"/>
              <a:ext cx="12" cy="12"/>
            </a:xfrm>
            <a:custGeom>
              <a:avLst/>
              <a:gdLst>
                <a:gd name="T0" fmla="*/ 15 w 19"/>
                <a:gd name="T1" fmla="*/ 14 h 19"/>
                <a:gd name="T2" fmla="*/ 9 w 19"/>
                <a:gd name="T3" fmla="*/ 19 h 19"/>
                <a:gd name="T4" fmla="*/ 19 w 19"/>
                <a:gd name="T5" fmla="*/ 16 h 19"/>
                <a:gd name="T6" fmla="*/ 15 w 19"/>
                <a:gd name="T7" fmla="*/ 0 h 19"/>
                <a:gd name="T8" fmla="*/ 3 w 19"/>
                <a:gd name="T9" fmla="*/ 4 h 19"/>
                <a:gd name="T10" fmla="*/ 0 w 19"/>
                <a:gd name="T11" fmla="*/ 8 h 19"/>
                <a:gd name="T12" fmla="*/ 3 w 19"/>
                <a:gd name="T13" fmla="*/ 4 h 19"/>
                <a:gd name="T14" fmla="*/ 1 w 19"/>
                <a:gd name="T15" fmla="*/ 4 h 19"/>
                <a:gd name="T16" fmla="*/ 0 w 19"/>
                <a:gd name="T17" fmla="*/ 8 h 19"/>
                <a:gd name="T18" fmla="*/ 15 w 19"/>
                <a:gd name="T1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1" name="Freeform 1650"/>
            <p:cNvSpPr>
              <a:spLocks/>
            </p:cNvSpPr>
            <p:nvPr/>
          </p:nvSpPr>
          <p:spPr bwMode="auto">
            <a:xfrm>
              <a:off x="2750" y="3407"/>
              <a:ext cx="11" cy="8"/>
            </a:xfrm>
            <a:custGeom>
              <a:avLst/>
              <a:gdLst>
                <a:gd name="T0" fmla="*/ 17 w 19"/>
                <a:gd name="T1" fmla="*/ 6 h 11"/>
                <a:gd name="T2" fmla="*/ 15 w 19"/>
                <a:gd name="T3" fmla="*/ 11 h 11"/>
                <a:gd name="T4" fmla="*/ 19 w 19"/>
                <a:gd name="T5" fmla="*/ 6 h 11"/>
                <a:gd name="T6" fmla="*/ 4 w 19"/>
                <a:gd name="T7" fmla="*/ 0 h 11"/>
                <a:gd name="T8" fmla="*/ 2 w 19"/>
                <a:gd name="T9" fmla="*/ 4 h 11"/>
                <a:gd name="T10" fmla="*/ 0 w 19"/>
                <a:gd name="T11" fmla="*/ 8 h 11"/>
                <a:gd name="T12" fmla="*/ 2 w 19"/>
                <a:gd name="T13" fmla="*/ 4 h 11"/>
                <a:gd name="T14" fmla="*/ 0 w 19"/>
                <a:gd name="T15" fmla="*/ 6 h 11"/>
                <a:gd name="T16" fmla="*/ 0 w 19"/>
                <a:gd name="T17" fmla="*/ 8 h 11"/>
                <a:gd name="T18" fmla="*/ 17 w 19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2" name="Freeform 1651"/>
            <p:cNvSpPr>
              <a:spLocks/>
            </p:cNvSpPr>
            <p:nvPr/>
          </p:nvSpPr>
          <p:spPr bwMode="auto">
            <a:xfrm>
              <a:off x="2750" y="3412"/>
              <a:ext cx="10" cy="8"/>
            </a:xfrm>
            <a:custGeom>
              <a:avLst/>
              <a:gdLst>
                <a:gd name="T0" fmla="*/ 17 w 17"/>
                <a:gd name="T1" fmla="*/ 7 h 15"/>
                <a:gd name="T2" fmla="*/ 17 w 17"/>
                <a:gd name="T3" fmla="*/ 11 h 15"/>
                <a:gd name="T4" fmla="*/ 17 w 17"/>
                <a:gd name="T5" fmla="*/ 0 h 15"/>
                <a:gd name="T6" fmla="*/ 0 w 17"/>
                <a:gd name="T7" fmla="*/ 2 h 15"/>
                <a:gd name="T8" fmla="*/ 2 w 17"/>
                <a:gd name="T9" fmla="*/ 13 h 15"/>
                <a:gd name="T10" fmla="*/ 4 w 17"/>
                <a:gd name="T11" fmla="*/ 15 h 15"/>
                <a:gd name="T12" fmla="*/ 2 w 17"/>
                <a:gd name="T13" fmla="*/ 13 h 15"/>
                <a:gd name="T14" fmla="*/ 4 w 17"/>
                <a:gd name="T15" fmla="*/ 15 h 15"/>
                <a:gd name="T16" fmla="*/ 17 w 17"/>
                <a:gd name="T1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3" name="Freeform 1652"/>
            <p:cNvSpPr>
              <a:spLocks/>
            </p:cNvSpPr>
            <p:nvPr/>
          </p:nvSpPr>
          <p:spPr bwMode="auto">
            <a:xfrm>
              <a:off x="2751" y="3416"/>
              <a:ext cx="19" cy="19"/>
            </a:xfrm>
            <a:custGeom>
              <a:avLst/>
              <a:gdLst>
                <a:gd name="T0" fmla="*/ 28 w 28"/>
                <a:gd name="T1" fmla="*/ 27 h 33"/>
                <a:gd name="T2" fmla="*/ 26 w 28"/>
                <a:gd name="T3" fmla="*/ 25 h 33"/>
                <a:gd name="T4" fmla="*/ 13 w 28"/>
                <a:gd name="T5" fmla="*/ 0 h 33"/>
                <a:gd name="T6" fmla="*/ 0 w 28"/>
                <a:gd name="T7" fmla="*/ 8 h 33"/>
                <a:gd name="T8" fmla="*/ 13 w 28"/>
                <a:gd name="T9" fmla="*/ 33 h 33"/>
                <a:gd name="T10" fmla="*/ 11 w 28"/>
                <a:gd name="T11" fmla="*/ 31 h 33"/>
                <a:gd name="T12" fmla="*/ 28 w 28"/>
                <a:gd name="T13" fmla="*/ 27 h 33"/>
                <a:gd name="T14" fmla="*/ 28 w 28"/>
                <a:gd name="T15" fmla="*/ 25 h 33"/>
                <a:gd name="T16" fmla="*/ 26 w 28"/>
                <a:gd name="T17" fmla="*/ 25 h 33"/>
                <a:gd name="T18" fmla="*/ 28 w 28"/>
                <a:gd name="T19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4" name="Freeform 1653"/>
            <p:cNvSpPr>
              <a:spLocks/>
            </p:cNvSpPr>
            <p:nvPr/>
          </p:nvSpPr>
          <p:spPr bwMode="auto">
            <a:xfrm>
              <a:off x="2758" y="3434"/>
              <a:ext cx="13" cy="12"/>
            </a:xfrm>
            <a:custGeom>
              <a:avLst/>
              <a:gdLst>
                <a:gd name="T0" fmla="*/ 19 w 19"/>
                <a:gd name="T1" fmla="*/ 12 h 21"/>
                <a:gd name="T2" fmla="*/ 19 w 19"/>
                <a:gd name="T3" fmla="*/ 16 h 21"/>
                <a:gd name="T4" fmla="*/ 17 w 19"/>
                <a:gd name="T5" fmla="*/ 0 h 21"/>
                <a:gd name="T6" fmla="*/ 0 w 19"/>
                <a:gd name="T7" fmla="*/ 4 h 21"/>
                <a:gd name="T8" fmla="*/ 4 w 19"/>
                <a:gd name="T9" fmla="*/ 19 h 21"/>
                <a:gd name="T10" fmla="*/ 6 w 19"/>
                <a:gd name="T11" fmla="*/ 21 h 21"/>
                <a:gd name="T12" fmla="*/ 4 w 19"/>
                <a:gd name="T13" fmla="*/ 19 h 21"/>
                <a:gd name="T14" fmla="*/ 6 w 19"/>
                <a:gd name="T15" fmla="*/ 21 h 21"/>
                <a:gd name="T16" fmla="*/ 19 w 19"/>
                <a:gd name="T1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5" name="Freeform 1654"/>
            <p:cNvSpPr>
              <a:spLocks/>
            </p:cNvSpPr>
            <p:nvPr/>
          </p:nvSpPr>
          <p:spPr bwMode="auto">
            <a:xfrm>
              <a:off x="2763" y="3441"/>
              <a:ext cx="9" cy="12"/>
            </a:xfrm>
            <a:custGeom>
              <a:avLst/>
              <a:gdLst>
                <a:gd name="T0" fmla="*/ 6 w 15"/>
                <a:gd name="T1" fmla="*/ 2 h 19"/>
                <a:gd name="T2" fmla="*/ 15 w 15"/>
                <a:gd name="T3" fmla="*/ 4 h 19"/>
                <a:gd name="T4" fmla="*/ 13 w 15"/>
                <a:gd name="T5" fmla="*/ 0 h 19"/>
                <a:gd name="T6" fmla="*/ 0 w 15"/>
                <a:gd name="T7" fmla="*/ 9 h 19"/>
                <a:gd name="T8" fmla="*/ 4 w 15"/>
                <a:gd name="T9" fmla="*/ 13 h 19"/>
                <a:gd name="T10" fmla="*/ 13 w 15"/>
                <a:gd name="T11" fmla="*/ 15 h 19"/>
                <a:gd name="T12" fmla="*/ 4 w 15"/>
                <a:gd name="T13" fmla="*/ 13 h 19"/>
                <a:gd name="T14" fmla="*/ 8 w 15"/>
                <a:gd name="T15" fmla="*/ 19 h 19"/>
                <a:gd name="T16" fmla="*/ 13 w 15"/>
                <a:gd name="T17" fmla="*/ 15 h 19"/>
                <a:gd name="T18" fmla="*/ 6 w 15"/>
                <a:gd name="T1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6" name="Freeform 1655"/>
            <p:cNvSpPr>
              <a:spLocks/>
            </p:cNvSpPr>
            <p:nvPr/>
          </p:nvSpPr>
          <p:spPr bwMode="auto">
            <a:xfrm>
              <a:off x="2765" y="3434"/>
              <a:ext cx="22" cy="16"/>
            </a:xfrm>
            <a:custGeom>
              <a:avLst/>
              <a:gdLst>
                <a:gd name="T0" fmla="*/ 32 w 32"/>
                <a:gd name="T1" fmla="*/ 6 h 27"/>
                <a:gd name="T2" fmla="*/ 23 w 32"/>
                <a:gd name="T3" fmla="*/ 2 h 27"/>
                <a:gd name="T4" fmla="*/ 0 w 32"/>
                <a:gd name="T5" fmla="*/ 14 h 27"/>
                <a:gd name="T6" fmla="*/ 7 w 32"/>
                <a:gd name="T7" fmla="*/ 27 h 27"/>
                <a:gd name="T8" fmla="*/ 28 w 32"/>
                <a:gd name="T9" fmla="*/ 18 h 27"/>
                <a:gd name="T10" fmla="*/ 19 w 32"/>
                <a:gd name="T11" fmla="*/ 14 h 27"/>
                <a:gd name="T12" fmla="*/ 32 w 32"/>
                <a:gd name="T13" fmla="*/ 6 h 27"/>
                <a:gd name="T14" fmla="*/ 28 w 32"/>
                <a:gd name="T15" fmla="*/ 0 h 27"/>
                <a:gd name="T16" fmla="*/ 23 w 32"/>
                <a:gd name="T17" fmla="*/ 2 h 27"/>
                <a:gd name="T18" fmla="*/ 32 w 32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7" name="Freeform 1656"/>
            <p:cNvSpPr>
              <a:spLocks/>
            </p:cNvSpPr>
            <p:nvPr/>
          </p:nvSpPr>
          <p:spPr bwMode="auto">
            <a:xfrm>
              <a:off x="2777" y="3435"/>
              <a:ext cx="23" cy="27"/>
            </a:xfrm>
            <a:custGeom>
              <a:avLst/>
              <a:gdLst>
                <a:gd name="T0" fmla="*/ 34 w 34"/>
                <a:gd name="T1" fmla="*/ 31 h 40"/>
                <a:gd name="T2" fmla="*/ 13 w 34"/>
                <a:gd name="T3" fmla="*/ 0 h 40"/>
                <a:gd name="T4" fmla="*/ 0 w 34"/>
                <a:gd name="T5" fmla="*/ 8 h 40"/>
                <a:gd name="T6" fmla="*/ 21 w 34"/>
                <a:gd name="T7" fmla="*/ 40 h 40"/>
                <a:gd name="T8" fmla="*/ 21 w 34"/>
                <a:gd name="T9" fmla="*/ 38 h 40"/>
                <a:gd name="T10" fmla="*/ 34 w 34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8" name="Freeform 1657"/>
            <p:cNvSpPr>
              <a:spLocks/>
            </p:cNvSpPr>
            <p:nvPr/>
          </p:nvSpPr>
          <p:spPr bwMode="auto">
            <a:xfrm>
              <a:off x="2791" y="3454"/>
              <a:ext cx="27" cy="36"/>
            </a:xfrm>
            <a:custGeom>
              <a:avLst/>
              <a:gdLst>
                <a:gd name="T0" fmla="*/ 44 w 44"/>
                <a:gd name="T1" fmla="*/ 52 h 57"/>
                <a:gd name="T2" fmla="*/ 42 w 44"/>
                <a:gd name="T3" fmla="*/ 50 h 57"/>
                <a:gd name="T4" fmla="*/ 13 w 44"/>
                <a:gd name="T5" fmla="*/ 0 h 57"/>
                <a:gd name="T6" fmla="*/ 0 w 44"/>
                <a:gd name="T7" fmla="*/ 7 h 57"/>
                <a:gd name="T8" fmla="*/ 29 w 44"/>
                <a:gd name="T9" fmla="*/ 57 h 57"/>
                <a:gd name="T10" fmla="*/ 27 w 44"/>
                <a:gd name="T11" fmla="*/ 55 h 57"/>
                <a:gd name="T12" fmla="*/ 44 w 44"/>
                <a:gd name="T13" fmla="*/ 52 h 57"/>
                <a:gd name="T14" fmla="*/ 42 w 44"/>
                <a:gd name="T15" fmla="*/ 50 h 57"/>
                <a:gd name="T16" fmla="*/ 44 w 44"/>
                <a:gd name="T17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59" name="Freeform 1658"/>
            <p:cNvSpPr>
              <a:spLocks/>
            </p:cNvSpPr>
            <p:nvPr/>
          </p:nvSpPr>
          <p:spPr bwMode="auto">
            <a:xfrm>
              <a:off x="2809" y="3487"/>
              <a:ext cx="12" cy="20"/>
            </a:xfrm>
            <a:custGeom>
              <a:avLst/>
              <a:gdLst>
                <a:gd name="T0" fmla="*/ 19 w 21"/>
                <a:gd name="T1" fmla="*/ 30 h 30"/>
                <a:gd name="T2" fmla="*/ 21 w 21"/>
                <a:gd name="T3" fmla="*/ 23 h 30"/>
                <a:gd name="T4" fmla="*/ 17 w 21"/>
                <a:gd name="T5" fmla="*/ 0 h 30"/>
                <a:gd name="T6" fmla="*/ 0 w 21"/>
                <a:gd name="T7" fmla="*/ 3 h 30"/>
                <a:gd name="T8" fmla="*/ 4 w 21"/>
                <a:gd name="T9" fmla="*/ 26 h 30"/>
                <a:gd name="T10" fmla="*/ 6 w 21"/>
                <a:gd name="T11" fmla="*/ 21 h 30"/>
                <a:gd name="T12" fmla="*/ 19 w 21"/>
                <a:gd name="T13" fmla="*/ 30 h 30"/>
                <a:gd name="T14" fmla="*/ 21 w 21"/>
                <a:gd name="T15" fmla="*/ 26 h 30"/>
                <a:gd name="T16" fmla="*/ 21 w 21"/>
                <a:gd name="T17" fmla="*/ 23 h 30"/>
                <a:gd name="T18" fmla="*/ 19 w 21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0" name="Freeform 1659"/>
            <p:cNvSpPr>
              <a:spLocks/>
            </p:cNvSpPr>
            <p:nvPr/>
          </p:nvSpPr>
          <p:spPr bwMode="auto">
            <a:xfrm>
              <a:off x="2805" y="3501"/>
              <a:ext cx="15" cy="15"/>
            </a:xfrm>
            <a:custGeom>
              <a:avLst/>
              <a:gdLst>
                <a:gd name="T0" fmla="*/ 8 w 23"/>
                <a:gd name="T1" fmla="*/ 23 h 23"/>
                <a:gd name="T2" fmla="*/ 13 w 23"/>
                <a:gd name="T3" fmla="*/ 21 h 23"/>
                <a:gd name="T4" fmla="*/ 23 w 23"/>
                <a:gd name="T5" fmla="*/ 9 h 23"/>
                <a:gd name="T6" fmla="*/ 10 w 23"/>
                <a:gd name="T7" fmla="*/ 0 h 23"/>
                <a:gd name="T8" fmla="*/ 0 w 23"/>
                <a:gd name="T9" fmla="*/ 11 h 23"/>
                <a:gd name="T10" fmla="*/ 6 w 23"/>
                <a:gd name="T11" fmla="*/ 7 h 23"/>
                <a:gd name="T12" fmla="*/ 8 w 23"/>
                <a:gd name="T13" fmla="*/ 23 h 23"/>
                <a:gd name="T14" fmla="*/ 11 w 23"/>
                <a:gd name="T15" fmla="*/ 23 h 23"/>
                <a:gd name="T16" fmla="*/ 13 w 23"/>
                <a:gd name="T17" fmla="*/ 21 h 23"/>
                <a:gd name="T18" fmla="*/ 8 w 23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1" name="Freeform 1660"/>
            <p:cNvSpPr>
              <a:spLocks/>
            </p:cNvSpPr>
            <p:nvPr/>
          </p:nvSpPr>
          <p:spPr bwMode="auto">
            <a:xfrm>
              <a:off x="2798" y="3505"/>
              <a:ext cx="12" cy="12"/>
            </a:xfrm>
            <a:custGeom>
              <a:avLst/>
              <a:gdLst>
                <a:gd name="T0" fmla="*/ 8 w 20"/>
                <a:gd name="T1" fmla="*/ 18 h 18"/>
                <a:gd name="T2" fmla="*/ 4 w 20"/>
                <a:gd name="T3" fmla="*/ 18 h 18"/>
                <a:gd name="T4" fmla="*/ 20 w 20"/>
                <a:gd name="T5" fmla="*/ 16 h 18"/>
                <a:gd name="T6" fmla="*/ 18 w 20"/>
                <a:gd name="T7" fmla="*/ 0 h 18"/>
                <a:gd name="T8" fmla="*/ 2 w 20"/>
                <a:gd name="T9" fmla="*/ 2 h 18"/>
                <a:gd name="T10" fmla="*/ 0 w 20"/>
                <a:gd name="T11" fmla="*/ 2 h 18"/>
                <a:gd name="T12" fmla="*/ 2 w 20"/>
                <a:gd name="T13" fmla="*/ 2 h 18"/>
                <a:gd name="T14" fmla="*/ 0 w 20"/>
                <a:gd name="T15" fmla="*/ 2 h 18"/>
                <a:gd name="T16" fmla="*/ 8 w 20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2" name="Freeform 1661"/>
            <p:cNvSpPr>
              <a:spLocks/>
            </p:cNvSpPr>
            <p:nvPr/>
          </p:nvSpPr>
          <p:spPr bwMode="auto">
            <a:xfrm>
              <a:off x="2794" y="3507"/>
              <a:ext cx="9" cy="11"/>
            </a:xfrm>
            <a:custGeom>
              <a:avLst/>
              <a:gdLst>
                <a:gd name="T0" fmla="*/ 15 w 15"/>
                <a:gd name="T1" fmla="*/ 10 h 18"/>
                <a:gd name="T2" fmla="*/ 11 w 15"/>
                <a:gd name="T3" fmla="*/ 18 h 18"/>
                <a:gd name="T4" fmla="*/ 15 w 15"/>
                <a:gd name="T5" fmla="*/ 16 h 18"/>
                <a:gd name="T6" fmla="*/ 7 w 15"/>
                <a:gd name="T7" fmla="*/ 0 h 18"/>
                <a:gd name="T8" fmla="*/ 4 w 15"/>
                <a:gd name="T9" fmla="*/ 2 h 18"/>
                <a:gd name="T10" fmla="*/ 0 w 15"/>
                <a:gd name="T11" fmla="*/ 10 h 18"/>
                <a:gd name="T12" fmla="*/ 4 w 15"/>
                <a:gd name="T13" fmla="*/ 2 h 18"/>
                <a:gd name="T14" fmla="*/ 0 w 15"/>
                <a:gd name="T15" fmla="*/ 6 h 18"/>
                <a:gd name="T16" fmla="*/ 0 w 15"/>
                <a:gd name="T17" fmla="*/ 10 h 18"/>
                <a:gd name="T18" fmla="*/ 15 w 15"/>
                <a:gd name="T1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3" name="Freeform 1662"/>
            <p:cNvSpPr>
              <a:spLocks/>
            </p:cNvSpPr>
            <p:nvPr/>
          </p:nvSpPr>
          <p:spPr bwMode="auto">
            <a:xfrm>
              <a:off x="2794" y="3513"/>
              <a:ext cx="9" cy="10"/>
            </a:xfrm>
            <a:custGeom>
              <a:avLst/>
              <a:gdLst>
                <a:gd name="T0" fmla="*/ 13 w 15"/>
                <a:gd name="T1" fmla="*/ 15 h 15"/>
                <a:gd name="T2" fmla="*/ 15 w 15"/>
                <a:gd name="T3" fmla="*/ 9 h 15"/>
                <a:gd name="T4" fmla="*/ 15 w 15"/>
                <a:gd name="T5" fmla="*/ 0 h 15"/>
                <a:gd name="T6" fmla="*/ 0 w 15"/>
                <a:gd name="T7" fmla="*/ 0 h 15"/>
                <a:gd name="T8" fmla="*/ 0 w 15"/>
                <a:gd name="T9" fmla="*/ 9 h 15"/>
                <a:gd name="T10" fmla="*/ 2 w 15"/>
                <a:gd name="T11" fmla="*/ 4 h 15"/>
                <a:gd name="T12" fmla="*/ 13 w 15"/>
                <a:gd name="T13" fmla="*/ 15 h 15"/>
                <a:gd name="T14" fmla="*/ 15 w 15"/>
                <a:gd name="T15" fmla="*/ 13 h 15"/>
                <a:gd name="T16" fmla="*/ 15 w 15"/>
                <a:gd name="T17" fmla="*/ 9 h 15"/>
                <a:gd name="T18" fmla="*/ 13 w 15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4" name="Freeform 1663"/>
            <p:cNvSpPr>
              <a:spLocks/>
            </p:cNvSpPr>
            <p:nvPr/>
          </p:nvSpPr>
          <p:spPr bwMode="auto">
            <a:xfrm>
              <a:off x="2789" y="3516"/>
              <a:ext cx="14" cy="14"/>
            </a:xfrm>
            <a:custGeom>
              <a:avLst/>
              <a:gdLst>
                <a:gd name="T0" fmla="*/ 12 w 21"/>
                <a:gd name="T1" fmla="*/ 23 h 23"/>
                <a:gd name="T2" fmla="*/ 14 w 21"/>
                <a:gd name="T3" fmla="*/ 21 h 23"/>
                <a:gd name="T4" fmla="*/ 21 w 21"/>
                <a:gd name="T5" fmla="*/ 11 h 23"/>
                <a:gd name="T6" fmla="*/ 10 w 21"/>
                <a:gd name="T7" fmla="*/ 0 h 23"/>
                <a:gd name="T8" fmla="*/ 0 w 21"/>
                <a:gd name="T9" fmla="*/ 11 h 23"/>
                <a:gd name="T10" fmla="*/ 2 w 21"/>
                <a:gd name="T11" fmla="*/ 9 h 23"/>
                <a:gd name="T12" fmla="*/ 12 w 21"/>
                <a:gd name="T13" fmla="*/ 23 h 23"/>
                <a:gd name="T14" fmla="*/ 14 w 21"/>
                <a:gd name="T15" fmla="*/ 21 h 23"/>
                <a:gd name="T16" fmla="*/ 12 w 21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5" name="Freeform 1664"/>
            <p:cNvSpPr>
              <a:spLocks/>
            </p:cNvSpPr>
            <p:nvPr/>
          </p:nvSpPr>
          <p:spPr bwMode="auto">
            <a:xfrm>
              <a:off x="2781" y="3521"/>
              <a:ext cx="15" cy="15"/>
            </a:xfrm>
            <a:custGeom>
              <a:avLst/>
              <a:gdLst>
                <a:gd name="T0" fmla="*/ 7 w 23"/>
                <a:gd name="T1" fmla="*/ 23 h 23"/>
                <a:gd name="T2" fmla="*/ 23 w 23"/>
                <a:gd name="T3" fmla="*/ 14 h 23"/>
                <a:gd name="T4" fmla="*/ 13 w 23"/>
                <a:gd name="T5" fmla="*/ 0 h 23"/>
                <a:gd name="T6" fmla="*/ 0 w 23"/>
                <a:gd name="T7" fmla="*/ 10 h 23"/>
                <a:gd name="T8" fmla="*/ 7 w 2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6" name="Freeform 1665"/>
            <p:cNvSpPr>
              <a:spLocks/>
            </p:cNvSpPr>
            <p:nvPr/>
          </p:nvSpPr>
          <p:spPr bwMode="auto">
            <a:xfrm>
              <a:off x="2765" y="3526"/>
              <a:ext cx="22" cy="19"/>
            </a:xfrm>
            <a:custGeom>
              <a:avLst/>
              <a:gdLst>
                <a:gd name="T0" fmla="*/ 13 w 34"/>
                <a:gd name="T1" fmla="*/ 27 h 29"/>
                <a:gd name="T2" fmla="*/ 11 w 34"/>
                <a:gd name="T3" fmla="*/ 29 h 29"/>
                <a:gd name="T4" fmla="*/ 34 w 34"/>
                <a:gd name="T5" fmla="*/ 13 h 29"/>
                <a:gd name="T6" fmla="*/ 27 w 34"/>
                <a:gd name="T7" fmla="*/ 0 h 29"/>
                <a:gd name="T8" fmla="*/ 2 w 34"/>
                <a:gd name="T9" fmla="*/ 17 h 29"/>
                <a:gd name="T10" fmla="*/ 0 w 34"/>
                <a:gd name="T11" fmla="*/ 19 h 29"/>
                <a:gd name="T12" fmla="*/ 2 w 34"/>
                <a:gd name="T13" fmla="*/ 17 h 29"/>
                <a:gd name="T14" fmla="*/ 0 w 34"/>
                <a:gd name="T15" fmla="*/ 19 h 29"/>
                <a:gd name="T16" fmla="*/ 13 w 34"/>
                <a:gd name="T17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7" name="Freeform 1666"/>
            <p:cNvSpPr>
              <a:spLocks/>
            </p:cNvSpPr>
            <p:nvPr/>
          </p:nvSpPr>
          <p:spPr bwMode="auto">
            <a:xfrm>
              <a:off x="2761" y="3541"/>
              <a:ext cx="11" cy="10"/>
            </a:xfrm>
            <a:custGeom>
              <a:avLst/>
              <a:gdLst>
                <a:gd name="T0" fmla="*/ 11 w 19"/>
                <a:gd name="T1" fmla="*/ 19 h 19"/>
                <a:gd name="T2" fmla="*/ 13 w 19"/>
                <a:gd name="T3" fmla="*/ 19 h 19"/>
                <a:gd name="T4" fmla="*/ 19 w 19"/>
                <a:gd name="T5" fmla="*/ 8 h 19"/>
                <a:gd name="T6" fmla="*/ 6 w 19"/>
                <a:gd name="T7" fmla="*/ 0 h 19"/>
                <a:gd name="T8" fmla="*/ 0 w 19"/>
                <a:gd name="T9" fmla="*/ 10 h 19"/>
                <a:gd name="T10" fmla="*/ 0 w 19"/>
                <a:gd name="T11" fmla="*/ 8 h 19"/>
                <a:gd name="T12" fmla="*/ 11 w 19"/>
                <a:gd name="T13" fmla="*/ 19 h 19"/>
                <a:gd name="T14" fmla="*/ 13 w 19"/>
                <a:gd name="T15" fmla="*/ 19 h 19"/>
                <a:gd name="T16" fmla="*/ 11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8" name="Freeform 1667"/>
            <p:cNvSpPr>
              <a:spLocks/>
            </p:cNvSpPr>
            <p:nvPr/>
          </p:nvSpPr>
          <p:spPr bwMode="auto">
            <a:xfrm>
              <a:off x="2752" y="3544"/>
              <a:ext cx="15" cy="17"/>
            </a:xfrm>
            <a:custGeom>
              <a:avLst/>
              <a:gdLst>
                <a:gd name="T0" fmla="*/ 6 w 25"/>
                <a:gd name="T1" fmla="*/ 29 h 29"/>
                <a:gd name="T2" fmla="*/ 12 w 25"/>
                <a:gd name="T3" fmla="*/ 25 h 29"/>
                <a:gd name="T4" fmla="*/ 25 w 25"/>
                <a:gd name="T5" fmla="*/ 11 h 29"/>
                <a:gd name="T6" fmla="*/ 14 w 25"/>
                <a:gd name="T7" fmla="*/ 0 h 29"/>
                <a:gd name="T8" fmla="*/ 0 w 25"/>
                <a:gd name="T9" fmla="*/ 13 h 29"/>
                <a:gd name="T10" fmla="*/ 6 w 25"/>
                <a:gd name="T11" fmla="*/ 11 h 29"/>
                <a:gd name="T12" fmla="*/ 6 w 25"/>
                <a:gd name="T13" fmla="*/ 29 h 29"/>
                <a:gd name="T14" fmla="*/ 10 w 25"/>
                <a:gd name="T15" fmla="*/ 29 h 29"/>
                <a:gd name="T16" fmla="*/ 12 w 25"/>
                <a:gd name="T17" fmla="*/ 25 h 29"/>
                <a:gd name="T18" fmla="*/ 6 w 25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69" name="Freeform 1668"/>
            <p:cNvSpPr>
              <a:spLocks/>
            </p:cNvSpPr>
            <p:nvPr/>
          </p:nvSpPr>
          <p:spPr bwMode="auto">
            <a:xfrm>
              <a:off x="2743" y="3551"/>
              <a:ext cx="13" cy="10"/>
            </a:xfrm>
            <a:custGeom>
              <a:avLst/>
              <a:gdLst>
                <a:gd name="T0" fmla="*/ 0 w 19"/>
                <a:gd name="T1" fmla="*/ 16 h 18"/>
                <a:gd name="T2" fmla="*/ 2 w 19"/>
                <a:gd name="T3" fmla="*/ 18 h 18"/>
                <a:gd name="T4" fmla="*/ 19 w 19"/>
                <a:gd name="T5" fmla="*/ 18 h 18"/>
                <a:gd name="T6" fmla="*/ 19 w 19"/>
                <a:gd name="T7" fmla="*/ 0 h 18"/>
                <a:gd name="T8" fmla="*/ 2 w 19"/>
                <a:gd name="T9" fmla="*/ 0 h 18"/>
                <a:gd name="T10" fmla="*/ 6 w 19"/>
                <a:gd name="T11" fmla="*/ 0 h 18"/>
                <a:gd name="T12" fmla="*/ 0 w 19"/>
                <a:gd name="T13" fmla="*/ 16 h 18"/>
                <a:gd name="T14" fmla="*/ 2 w 19"/>
                <a:gd name="T15" fmla="*/ 18 h 18"/>
                <a:gd name="T16" fmla="*/ 0 w 1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0" name="Freeform 1669"/>
            <p:cNvSpPr>
              <a:spLocks/>
            </p:cNvSpPr>
            <p:nvPr/>
          </p:nvSpPr>
          <p:spPr bwMode="auto">
            <a:xfrm>
              <a:off x="2737" y="3548"/>
              <a:ext cx="10" cy="13"/>
            </a:xfrm>
            <a:custGeom>
              <a:avLst/>
              <a:gdLst>
                <a:gd name="T0" fmla="*/ 2 w 16"/>
                <a:gd name="T1" fmla="*/ 18 h 20"/>
                <a:gd name="T2" fmla="*/ 0 w 16"/>
                <a:gd name="T3" fmla="*/ 16 h 20"/>
                <a:gd name="T4" fmla="*/ 10 w 16"/>
                <a:gd name="T5" fmla="*/ 20 h 20"/>
                <a:gd name="T6" fmla="*/ 16 w 16"/>
                <a:gd name="T7" fmla="*/ 4 h 20"/>
                <a:gd name="T8" fmla="*/ 4 w 16"/>
                <a:gd name="T9" fmla="*/ 2 h 20"/>
                <a:gd name="T10" fmla="*/ 2 w 16"/>
                <a:gd name="T11" fmla="*/ 0 h 20"/>
                <a:gd name="T12" fmla="*/ 4 w 16"/>
                <a:gd name="T13" fmla="*/ 2 h 20"/>
                <a:gd name="T14" fmla="*/ 4 w 16"/>
                <a:gd name="T15" fmla="*/ 0 h 20"/>
                <a:gd name="T16" fmla="*/ 2 w 16"/>
                <a:gd name="T17" fmla="*/ 0 h 20"/>
                <a:gd name="T18" fmla="*/ 2 w 16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1" name="Freeform 1670"/>
            <p:cNvSpPr>
              <a:spLocks/>
            </p:cNvSpPr>
            <p:nvPr/>
          </p:nvSpPr>
          <p:spPr bwMode="auto">
            <a:xfrm>
              <a:off x="2730" y="3548"/>
              <a:ext cx="13" cy="12"/>
            </a:xfrm>
            <a:custGeom>
              <a:avLst/>
              <a:gdLst>
                <a:gd name="T0" fmla="*/ 17 w 17"/>
                <a:gd name="T1" fmla="*/ 10 h 18"/>
                <a:gd name="T2" fmla="*/ 8 w 17"/>
                <a:gd name="T3" fmla="*/ 18 h 18"/>
                <a:gd name="T4" fmla="*/ 13 w 17"/>
                <a:gd name="T5" fmla="*/ 18 h 18"/>
                <a:gd name="T6" fmla="*/ 13 w 17"/>
                <a:gd name="T7" fmla="*/ 0 h 18"/>
                <a:gd name="T8" fmla="*/ 8 w 17"/>
                <a:gd name="T9" fmla="*/ 0 h 18"/>
                <a:gd name="T10" fmla="*/ 0 w 17"/>
                <a:gd name="T11" fmla="*/ 8 h 18"/>
                <a:gd name="T12" fmla="*/ 8 w 17"/>
                <a:gd name="T13" fmla="*/ 0 h 18"/>
                <a:gd name="T14" fmla="*/ 0 w 17"/>
                <a:gd name="T15" fmla="*/ 0 h 18"/>
                <a:gd name="T16" fmla="*/ 0 w 17"/>
                <a:gd name="T17" fmla="*/ 8 h 18"/>
                <a:gd name="T18" fmla="*/ 17 w 17"/>
                <a:gd name="T1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2" name="Freeform 1671"/>
            <p:cNvSpPr>
              <a:spLocks/>
            </p:cNvSpPr>
            <p:nvPr/>
          </p:nvSpPr>
          <p:spPr bwMode="auto">
            <a:xfrm>
              <a:off x="2730" y="3554"/>
              <a:ext cx="13" cy="10"/>
            </a:xfrm>
            <a:custGeom>
              <a:avLst/>
              <a:gdLst>
                <a:gd name="T0" fmla="*/ 15 w 17"/>
                <a:gd name="T1" fmla="*/ 17 h 17"/>
                <a:gd name="T2" fmla="*/ 15 w 17"/>
                <a:gd name="T3" fmla="*/ 14 h 17"/>
                <a:gd name="T4" fmla="*/ 17 w 17"/>
                <a:gd name="T5" fmla="*/ 2 h 17"/>
                <a:gd name="T6" fmla="*/ 0 w 17"/>
                <a:gd name="T7" fmla="*/ 0 h 17"/>
                <a:gd name="T8" fmla="*/ 0 w 17"/>
                <a:gd name="T9" fmla="*/ 14 h 17"/>
                <a:gd name="T10" fmla="*/ 0 w 17"/>
                <a:gd name="T11" fmla="*/ 10 h 17"/>
                <a:gd name="T12" fmla="*/ 15 w 17"/>
                <a:gd name="T13" fmla="*/ 17 h 17"/>
                <a:gd name="T14" fmla="*/ 15 w 17"/>
                <a:gd name="T15" fmla="*/ 15 h 17"/>
                <a:gd name="T16" fmla="*/ 15 w 17"/>
                <a:gd name="T17" fmla="*/ 14 h 17"/>
                <a:gd name="T18" fmla="*/ 15 w 17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3" name="Freeform 1672"/>
            <p:cNvSpPr>
              <a:spLocks/>
            </p:cNvSpPr>
            <p:nvPr/>
          </p:nvSpPr>
          <p:spPr bwMode="auto">
            <a:xfrm>
              <a:off x="2727" y="3560"/>
              <a:ext cx="13" cy="12"/>
            </a:xfrm>
            <a:custGeom>
              <a:avLst/>
              <a:gdLst>
                <a:gd name="T0" fmla="*/ 14 w 21"/>
                <a:gd name="T1" fmla="*/ 21 h 21"/>
                <a:gd name="T2" fmla="*/ 16 w 21"/>
                <a:gd name="T3" fmla="*/ 19 h 21"/>
                <a:gd name="T4" fmla="*/ 21 w 21"/>
                <a:gd name="T5" fmla="*/ 7 h 21"/>
                <a:gd name="T6" fmla="*/ 6 w 21"/>
                <a:gd name="T7" fmla="*/ 0 h 21"/>
                <a:gd name="T8" fmla="*/ 0 w 21"/>
                <a:gd name="T9" fmla="*/ 11 h 21"/>
                <a:gd name="T10" fmla="*/ 2 w 21"/>
                <a:gd name="T11" fmla="*/ 9 h 21"/>
                <a:gd name="T12" fmla="*/ 14 w 21"/>
                <a:gd name="T13" fmla="*/ 21 h 21"/>
                <a:gd name="T14" fmla="*/ 16 w 21"/>
                <a:gd name="T15" fmla="*/ 19 h 21"/>
                <a:gd name="T16" fmla="*/ 14 w 21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4" name="Freeform 1673"/>
            <p:cNvSpPr>
              <a:spLocks/>
            </p:cNvSpPr>
            <p:nvPr/>
          </p:nvSpPr>
          <p:spPr bwMode="auto">
            <a:xfrm>
              <a:off x="2717" y="3566"/>
              <a:ext cx="18" cy="17"/>
            </a:xfrm>
            <a:custGeom>
              <a:avLst/>
              <a:gdLst>
                <a:gd name="T0" fmla="*/ 9 w 29"/>
                <a:gd name="T1" fmla="*/ 29 h 29"/>
                <a:gd name="T2" fmla="*/ 11 w 29"/>
                <a:gd name="T3" fmla="*/ 27 h 29"/>
                <a:gd name="T4" fmla="*/ 29 w 29"/>
                <a:gd name="T5" fmla="*/ 12 h 29"/>
                <a:gd name="T6" fmla="*/ 17 w 29"/>
                <a:gd name="T7" fmla="*/ 0 h 29"/>
                <a:gd name="T8" fmla="*/ 0 w 29"/>
                <a:gd name="T9" fmla="*/ 16 h 29"/>
                <a:gd name="T10" fmla="*/ 2 w 29"/>
                <a:gd name="T11" fmla="*/ 14 h 29"/>
                <a:gd name="T12" fmla="*/ 9 w 29"/>
                <a:gd name="T13" fmla="*/ 29 h 29"/>
                <a:gd name="T14" fmla="*/ 11 w 29"/>
                <a:gd name="T15" fmla="*/ 29 h 29"/>
                <a:gd name="T16" fmla="*/ 11 w 29"/>
                <a:gd name="T17" fmla="*/ 27 h 29"/>
                <a:gd name="T18" fmla="*/ 9 w 29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5" name="Freeform 1674"/>
            <p:cNvSpPr>
              <a:spLocks/>
            </p:cNvSpPr>
            <p:nvPr/>
          </p:nvSpPr>
          <p:spPr bwMode="auto">
            <a:xfrm>
              <a:off x="2709" y="3574"/>
              <a:ext cx="14" cy="14"/>
            </a:xfrm>
            <a:custGeom>
              <a:avLst/>
              <a:gdLst>
                <a:gd name="T0" fmla="*/ 2 w 23"/>
                <a:gd name="T1" fmla="*/ 23 h 23"/>
                <a:gd name="T2" fmla="*/ 8 w 23"/>
                <a:gd name="T3" fmla="*/ 23 h 23"/>
                <a:gd name="T4" fmla="*/ 23 w 23"/>
                <a:gd name="T5" fmla="*/ 15 h 23"/>
                <a:gd name="T6" fmla="*/ 16 w 23"/>
                <a:gd name="T7" fmla="*/ 0 h 23"/>
                <a:gd name="T8" fmla="*/ 0 w 23"/>
                <a:gd name="T9" fmla="*/ 7 h 23"/>
                <a:gd name="T10" fmla="*/ 6 w 23"/>
                <a:gd name="T11" fmla="*/ 7 h 23"/>
                <a:gd name="T12" fmla="*/ 2 w 23"/>
                <a:gd name="T13" fmla="*/ 23 h 23"/>
                <a:gd name="T14" fmla="*/ 6 w 23"/>
                <a:gd name="T15" fmla="*/ 23 h 23"/>
                <a:gd name="T16" fmla="*/ 8 w 23"/>
                <a:gd name="T17" fmla="*/ 23 h 23"/>
                <a:gd name="T18" fmla="*/ 2 w 23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6" name="Freeform 1675"/>
            <p:cNvSpPr>
              <a:spLocks/>
            </p:cNvSpPr>
            <p:nvPr/>
          </p:nvSpPr>
          <p:spPr bwMode="auto">
            <a:xfrm>
              <a:off x="2703" y="3577"/>
              <a:ext cx="9" cy="11"/>
            </a:xfrm>
            <a:custGeom>
              <a:avLst/>
              <a:gdLst>
                <a:gd name="T0" fmla="*/ 0 w 15"/>
                <a:gd name="T1" fmla="*/ 8 h 18"/>
                <a:gd name="T2" fmla="*/ 0 w 15"/>
                <a:gd name="T3" fmla="*/ 16 h 18"/>
                <a:gd name="T4" fmla="*/ 11 w 15"/>
                <a:gd name="T5" fmla="*/ 18 h 18"/>
                <a:gd name="T6" fmla="*/ 15 w 15"/>
                <a:gd name="T7" fmla="*/ 2 h 18"/>
                <a:gd name="T8" fmla="*/ 2 w 15"/>
                <a:gd name="T9" fmla="*/ 0 h 18"/>
                <a:gd name="T10" fmla="*/ 0 w 15"/>
                <a:gd name="T1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7" name="Freeform 1676"/>
            <p:cNvSpPr>
              <a:spLocks/>
            </p:cNvSpPr>
            <p:nvPr/>
          </p:nvSpPr>
          <p:spPr bwMode="auto">
            <a:xfrm>
              <a:off x="2729" y="3355"/>
              <a:ext cx="23" cy="7"/>
            </a:xfrm>
            <a:custGeom>
              <a:avLst/>
              <a:gdLst>
                <a:gd name="T0" fmla="*/ 36 w 36"/>
                <a:gd name="T1" fmla="*/ 0 h 11"/>
                <a:gd name="T2" fmla="*/ 17 w 36"/>
                <a:gd name="T3" fmla="*/ 11 h 11"/>
                <a:gd name="T4" fmla="*/ 0 w 36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78" name="Freeform 1677"/>
            <p:cNvSpPr>
              <a:spLocks/>
            </p:cNvSpPr>
            <p:nvPr/>
          </p:nvSpPr>
          <p:spPr bwMode="auto">
            <a:xfrm>
              <a:off x="2661" y="3029"/>
              <a:ext cx="216" cy="118"/>
            </a:xfrm>
            <a:custGeom>
              <a:avLst/>
              <a:gdLst>
                <a:gd name="T0" fmla="*/ 339 w 339"/>
                <a:gd name="T1" fmla="*/ 180 h 188"/>
                <a:gd name="T2" fmla="*/ 336 w 339"/>
                <a:gd name="T3" fmla="*/ 172 h 188"/>
                <a:gd name="T4" fmla="*/ 7 w 339"/>
                <a:gd name="T5" fmla="*/ 0 h 188"/>
                <a:gd name="T6" fmla="*/ 0 w 339"/>
                <a:gd name="T7" fmla="*/ 13 h 188"/>
                <a:gd name="T8" fmla="*/ 328 w 339"/>
                <a:gd name="T9" fmla="*/ 188 h 188"/>
                <a:gd name="T10" fmla="*/ 324 w 339"/>
                <a:gd name="T11" fmla="*/ 182 h 188"/>
                <a:gd name="T12" fmla="*/ 339 w 339"/>
                <a:gd name="T13" fmla="*/ 180 h 188"/>
                <a:gd name="T14" fmla="*/ 339 w 339"/>
                <a:gd name="T15" fmla="*/ 176 h 188"/>
                <a:gd name="T16" fmla="*/ 336 w 339"/>
                <a:gd name="T17" fmla="*/ 172 h 188"/>
                <a:gd name="T18" fmla="*/ 339 w 339"/>
                <a:gd name="T19" fmla="*/ 1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79" name="Freeform 1678"/>
            <p:cNvSpPr>
              <a:spLocks/>
            </p:cNvSpPr>
            <p:nvPr/>
          </p:nvSpPr>
          <p:spPr bwMode="auto">
            <a:xfrm>
              <a:off x="2866" y="3141"/>
              <a:ext cx="14" cy="46"/>
            </a:xfrm>
            <a:custGeom>
              <a:avLst/>
              <a:gdLst>
                <a:gd name="T0" fmla="*/ 21 w 23"/>
                <a:gd name="T1" fmla="*/ 75 h 75"/>
                <a:gd name="T2" fmla="*/ 23 w 23"/>
                <a:gd name="T3" fmla="*/ 69 h 75"/>
                <a:gd name="T4" fmla="*/ 15 w 23"/>
                <a:gd name="T5" fmla="*/ 0 h 75"/>
                <a:gd name="T6" fmla="*/ 0 w 23"/>
                <a:gd name="T7" fmla="*/ 2 h 75"/>
                <a:gd name="T8" fmla="*/ 6 w 23"/>
                <a:gd name="T9" fmla="*/ 71 h 75"/>
                <a:gd name="T10" fmla="*/ 8 w 23"/>
                <a:gd name="T11" fmla="*/ 65 h 75"/>
                <a:gd name="T12" fmla="*/ 21 w 23"/>
                <a:gd name="T13" fmla="*/ 75 h 75"/>
                <a:gd name="T14" fmla="*/ 23 w 23"/>
                <a:gd name="T15" fmla="*/ 71 h 75"/>
                <a:gd name="T16" fmla="*/ 23 w 23"/>
                <a:gd name="T17" fmla="*/ 69 h 75"/>
                <a:gd name="T18" fmla="*/ 21 w 23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0" name="Freeform 1679"/>
            <p:cNvSpPr>
              <a:spLocks/>
            </p:cNvSpPr>
            <p:nvPr/>
          </p:nvSpPr>
          <p:spPr bwMode="auto">
            <a:xfrm>
              <a:off x="2823" y="3181"/>
              <a:ext cx="56" cy="63"/>
            </a:xfrm>
            <a:custGeom>
              <a:avLst/>
              <a:gdLst>
                <a:gd name="T0" fmla="*/ 17 w 88"/>
                <a:gd name="T1" fmla="*/ 96 h 102"/>
                <a:gd name="T2" fmla="*/ 15 w 88"/>
                <a:gd name="T3" fmla="*/ 102 h 102"/>
                <a:gd name="T4" fmla="*/ 88 w 88"/>
                <a:gd name="T5" fmla="*/ 10 h 102"/>
                <a:gd name="T6" fmla="*/ 75 w 88"/>
                <a:gd name="T7" fmla="*/ 0 h 102"/>
                <a:gd name="T8" fmla="*/ 2 w 88"/>
                <a:gd name="T9" fmla="*/ 92 h 102"/>
                <a:gd name="T10" fmla="*/ 0 w 88"/>
                <a:gd name="T11" fmla="*/ 98 h 102"/>
                <a:gd name="T12" fmla="*/ 2 w 88"/>
                <a:gd name="T13" fmla="*/ 92 h 102"/>
                <a:gd name="T14" fmla="*/ 0 w 88"/>
                <a:gd name="T15" fmla="*/ 94 h 102"/>
                <a:gd name="T16" fmla="*/ 0 w 88"/>
                <a:gd name="T17" fmla="*/ 98 h 102"/>
                <a:gd name="T18" fmla="*/ 17 w 88"/>
                <a:gd name="T1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1" name="Freeform 1680"/>
            <p:cNvSpPr>
              <a:spLocks/>
            </p:cNvSpPr>
            <p:nvPr/>
          </p:nvSpPr>
          <p:spPr bwMode="auto">
            <a:xfrm>
              <a:off x="2823" y="3241"/>
              <a:ext cx="14" cy="19"/>
            </a:xfrm>
            <a:custGeom>
              <a:avLst/>
              <a:gdLst>
                <a:gd name="T0" fmla="*/ 21 w 23"/>
                <a:gd name="T1" fmla="*/ 31 h 31"/>
                <a:gd name="T2" fmla="*/ 21 w 23"/>
                <a:gd name="T3" fmla="*/ 27 h 31"/>
                <a:gd name="T4" fmla="*/ 17 w 23"/>
                <a:gd name="T5" fmla="*/ 0 h 31"/>
                <a:gd name="T6" fmla="*/ 0 w 23"/>
                <a:gd name="T7" fmla="*/ 2 h 31"/>
                <a:gd name="T8" fmla="*/ 6 w 23"/>
                <a:gd name="T9" fmla="*/ 31 h 31"/>
                <a:gd name="T10" fmla="*/ 6 w 23"/>
                <a:gd name="T11" fmla="*/ 27 h 31"/>
                <a:gd name="T12" fmla="*/ 21 w 23"/>
                <a:gd name="T13" fmla="*/ 31 h 31"/>
                <a:gd name="T14" fmla="*/ 23 w 23"/>
                <a:gd name="T15" fmla="*/ 29 h 31"/>
                <a:gd name="T16" fmla="*/ 21 w 23"/>
                <a:gd name="T17" fmla="*/ 27 h 31"/>
                <a:gd name="T18" fmla="*/ 21 w 23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2" name="Freeform 1681"/>
            <p:cNvSpPr>
              <a:spLocks/>
            </p:cNvSpPr>
            <p:nvPr/>
          </p:nvSpPr>
          <p:spPr bwMode="auto">
            <a:xfrm>
              <a:off x="2800" y="3257"/>
              <a:ext cx="37" cy="85"/>
            </a:xfrm>
            <a:custGeom>
              <a:avLst/>
              <a:gdLst>
                <a:gd name="T0" fmla="*/ 14 w 58"/>
                <a:gd name="T1" fmla="*/ 135 h 135"/>
                <a:gd name="T2" fmla="*/ 16 w 58"/>
                <a:gd name="T3" fmla="*/ 133 h 135"/>
                <a:gd name="T4" fmla="*/ 58 w 58"/>
                <a:gd name="T5" fmla="*/ 4 h 135"/>
                <a:gd name="T6" fmla="*/ 43 w 58"/>
                <a:gd name="T7" fmla="*/ 0 h 135"/>
                <a:gd name="T8" fmla="*/ 0 w 58"/>
                <a:gd name="T9" fmla="*/ 129 h 135"/>
                <a:gd name="T10" fmla="*/ 0 w 58"/>
                <a:gd name="T11" fmla="*/ 127 h 135"/>
                <a:gd name="T12" fmla="*/ 14 w 58"/>
                <a:gd name="T13" fmla="*/ 135 h 135"/>
                <a:gd name="T14" fmla="*/ 16 w 58"/>
                <a:gd name="T15" fmla="*/ 133 h 135"/>
                <a:gd name="T16" fmla="*/ 14 w 58"/>
                <a:gd name="T1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3" name="Freeform 1682"/>
            <p:cNvSpPr>
              <a:spLocks/>
            </p:cNvSpPr>
            <p:nvPr/>
          </p:nvSpPr>
          <p:spPr bwMode="auto">
            <a:xfrm>
              <a:off x="2792" y="3336"/>
              <a:ext cx="17" cy="20"/>
            </a:xfrm>
            <a:custGeom>
              <a:avLst/>
              <a:gdLst>
                <a:gd name="T0" fmla="*/ 13 w 25"/>
                <a:gd name="T1" fmla="*/ 31 h 31"/>
                <a:gd name="T2" fmla="*/ 13 w 25"/>
                <a:gd name="T3" fmla="*/ 29 h 31"/>
                <a:gd name="T4" fmla="*/ 25 w 25"/>
                <a:gd name="T5" fmla="*/ 8 h 31"/>
                <a:gd name="T6" fmla="*/ 11 w 25"/>
                <a:gd name="T7" fmla="*/ 0 h 31"/>
                <a:gd name="T8" fmla="*/ 0 w 25"/>
                <a:gd name="T9" fmla="*/ 21 h 31"/>
                <a:gd name="T10" fmla="*/ 2 w 25"/>
                <a:gd name="T11" fmla="*/ 19 h 31"/>
                <a:gd name="T12" fmla="*/ 13 w 25"/>
                <a:gd name="T13" fmla="*/ 31 h 31"/>
                <a:gd name="T14" fmla="*/ 13 w 25"/>
                <a:gd name="T15" fmla="*/ 29 h 31"/>
                <a:gd name="T16" fmla="*/ 13 w 2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4" name="Freeform 1683"/>
            <p:cNvSpPr>
              <a:spLocks/>
            </p:cNvSpPr>
            <p:nvPr/>
          </p:nvSpPr>
          <p:spPr bwMode="auto">
            <a:xfrm>
              <a:off x="2783" y="3348"/>
              <a:ext cx="18" cy="16"/>
            </a:xfrm>
            <a:custGeom>
              <a:avLst/>
              <a:gdLst>
                <a:gd name="T0" fmla="*/ 8 w 27"/>
                <a:gd name="T1" fmla="*/ 27 h 27"/>
                <a:gd name="T2" fmla="*/ 12 w 27"/>
                <a:gd name="T3" fmla="*/ 25 h 27"/>
                <a:gd name="T4" fmla="*/ 27 w 27"/>
                <a:gd name="T5" fmla="*/ 12 h 27"/>
                <a:gd name="T6" fmla="*/ 16 w 27"/>
                <a:gd name="T7" fmla="*/ 0 h 27"/>
                <a:gd name="T8" fmla="*/ 0 w 27"/>
                <a:gd name="T9" fmla="*/ 13 h 27"/>
                <a:gd name="T10" fmla="*/ 6 w 27"/>
                <a:gd name="T11" fmla="*/ 12 h 27"/>
                <a:gd name="T12" fmla="*/ 8 w 27"/>
                <a:gd name="T13" fmla="*/ 27 h 27"/>
                <a:gd name="T14" fmla="*/ 10 w 27"/>
                <a:gd name="T15" fmla="*/ 27 h 27"/>
                <a:gd name="T16" fmla="*/ 12 w 27"/>
                <a:gd name="T17" fmla="*/ 25 h 27"/>
                <a:gd name="T18" fmla="*/ 8 w 27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5" name="Freeform 1684"/>
            <p:cNvSpPr>
              <a:spLocks/>
            </p:cNvSpPr>
            <p:nvPr/>
          </p:nvSpPr>
          <p:spPr bwMode="auto">
            <a:xfrm>
              <a:off x="2777" y="3356"/>
              <a:ext cx="12" cy="11"/>
            </a:xfrm>
            <a:custGeom>
              <a:avLst/>
              <a:gdLst>
                <a:gd name="T0" fmla="*/ 0 w 17"/>
                <a:gd name="T1" fmla="*/ 17 h 17"/>
                <a:gd name="T2" fmla="*/ 2 w 17"/>
                <a:gd name="T3" fmla="*/ 17 h 17"/>
                <a:gd name="T4" fmla="*/ 17 w 17"/>
                <a:gd name="T5" fmla="*/ 15 h 17"/>
                <a:gd name="T6" fmla="*/ 15 w 17"/>
                <a:gd name="T7" fmla="*/ 0 h 17"/>
                <a:gd name="T8" fmla="*/ 0 w 17"/>
                <a:gd name="T9" fmla="*/ 1 h 17"/>
                <a:gd name="T10" fmla="*/ 0 w 17"/>
                <a:gd name="T11" fmla="*/ 17 h 17"/>
                <a:gd name="T12" fmla="*/ 2 w 17"/>
                <a:gd name="T13" fmla="*/ 17 h 17"/>
                <a:gd name="T14" fmla="*/ 0 w 17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6" name="Freeform 1685"/>
            <p:cNvSpPr>
              <a:spLocks/>
            </p:cNvSpPr>
            <p:nvPr/>
          </p:nvSpPr>
          <p:spPr bwMode="auto">
            <a:xfrm>
              <a:off x="2771" y="3356"/>
              <a:ext cx="6" cy="11"/>
            </a:xfrm>
            <a:custGeom>
              <a:avLst/>
              <a:gdLst>
                <a:gd name="T0" fmla="*/ 0 w 12"/>
                <a:gd name="T1" fmla="*/ 16 h 16"/>
                <a:gd name="T2" fmla="*/ 2 w 12"/>
                <a:gd name="T3" fmla="*/ 16 h 16"/>
                <a:gd name="T4" fmla="*/ 12 w 12"/>
                <a:gd name="T5" fmla="*/ 16 h 16"/>
                <a:gd name="T6" fmla="*/ 12 w 12"/>
                <a:gd name="T7" fmla="*/ 0 h 16"/>
                <a:gd name="T8" fmla="*/ 2 w 12"/>
                <a:gd name="T9" fmla="*/ 0 h 16"/>
                <a:gd name="T10" fmla="*/ 6 w 12"/>
                <a:gd name="T11" fmla="*/ 0 h 16"/>
                <a:gd name="T12" fmla="*/ 0 w 12"/>
                <a:gd name="T13" fmla="*/ 16 h 16"/>
                <a:gd name="T14" fmla="*/ 2 w 12"/>
                <a:gd name="T15" fmla="*/ 16 h 16"/>
                <a:gd name="T16" fmla="*/ 0 w 12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7" name="Freeform 1686"/>
            <p:cNvSpPr>
              <a:spLocks/>
            </p:cNvSpPr>
            <p:nvPr/>
          </p:nvSpPr>
          <p:spPr bwMode="auto">
            <a:xfrm>
              <a:off x="2751" y="3349"/>
              <a:ext cx="24" cy="18"/>
            </a:xfrm>
            <a:custGeom>
              <a:avLst/>
              <a:gdLst>
                <a:gd name="T0" fmla="*/ 1 w 36"/>
                <a:gd name="T1" fmla="*/ 8 h 27"/>
                <a:gd name="T2" fmla="*/ 0 w 36"/>
                <a:gd name="T3" fmla="*/ 15 h 27"/>
                <a:gd name="T4" fmla="*/ 30 w 36"/>
                <a:gd name="T5" fmla="*/ 27 h 27"/>
                <a:gd name="T6" fmla="*/ 36 w 36"/>
                <a:gd name="T7" fmla="*/ 11 h 27"/>
                <a:gd name="T8" fmla="*/ 5 w 36"/>
                <a:gd name="T9" fmla="*/ 0 h 27"/>
                <a:gd name="T10" fmla="*/ 1 w 36"/>
                <a:gd name="T11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8" name="Freeform 1687"/>
            <p:cNvSpPr>
              <a:spLocks/>
            </p:cNvSpPr>
            <p:nvPr/>
          </p:nvSpPr>
          <p:spPr bwMode="auto">
            <a:xfrm>
              <a:off x="2402" y="3044"/>
              <a:ext cx="21" cy="16"/>
            </a:xfrm>
            <a:custGeom>
              <a:avLst/>
              <a:gdLst>
                <a:gd name="T0" fmla="*/ 30 w 32"/>
                <a:gd name="T1" fmla="*/ 11 h 27"/>
                <a:gd name="T2" fmla="*/ 32 w 32"/>
                <a:gd name="T3" fmla="*/ 13 h 27"/>
                <a:gd name="T4" fmla="*/ 7 w 32"/>
                <a:gd name="T5" fmla="*/ 0 h 27"/>
                <a:gd name="T6" fmla="*/ 0 w 32"/>
                <a:gd name="T7" fmla="*/ 13 h 27"/>
                <a:gd name="T8" fmla="*/ 25 w 32"/>
                <a:gd name="T9" fmla="*/ 27 h 27"/>
                <a:gd name="T10" fmla="*/ 27 w 32"/>
                <a:gd name="T11" fmla="*/ 27 h 27"/>
                <a:gd name="T12" fmla="*/ 25 w 32"/>
                <a:gd name="T13" fmla="*/ 27 h 27"/>
                <a:gd name="T14" fmla="*/ 27 w 32"/>
                <a:gd name="T15" fmla="*/ 27 h 27"/>
                <a:gd name="T16" fmla="*/ 30 w 32"/>
                <a:gd name="T17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89" name="Freeform 1688"/>
            <p:cNvSpPr>
              <a:spLocks/>
            </p:cNvSpPr>
            <p:nvPr/>
          </p:nvSpPr>
          <p:spPr bwMode="auto">
            <a:xfrm>
              <a:off x="2419" y="3052"/>
              <a:ext cx="62" cy="25"/>
            </a:xfrm>
            <a:custGeom>
              <a:avLst/>
              <a:gdLst>
                <a:gd name="T0" fmla="*/ 92 w 96"/>
                <a:gd name="T1" fmla="*/ 29 h 44"/>
                <a:gd name="T2" fmla="*/ 96 w 96"/>
                <a:gd name="T3" fmla="*/ 29 h 44"/>
                <a:gd name="T4" fmla="*/ 3 w 96"/>
                <a:gd name="T5" fmla="*/ 0 h 44"/>
                <a:gd name="T6" fmla="*/ 0 w 96"/>
                <a:gd name="T7" fmla="*/ 16 h 44"/>
                <a:gd name="T8" fmla="*/ 90 w 96"/>
                <a:gd name="T9" fmla="*/ 44 h 44"/>
                <a:gd name="T10" fmla="*/ 94 w 96"/>
                <a:gd name="T11" fmla="*/ 44 h 44"/>
                <a:gd name="T12" fmla="*/ 90 w 96"/>
                <a:gd name="T13" fmla="*/ 44 h 44"/>
                <a:gd name="T14" fmla="*/ 92 w 96"/>
                <a:gd name="T15" fmla="*/ 44 h 44"/>
                <a:gd name="T16" fmla="*/ 94 w 96"/>
                <a:gd name="T17" fmla="*/ 44 h 44"/>
                <a:gd name="T18" fmla="*/ 92 w 96"/>
                <a:gd name="T19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0" name="Freeform 1689"/>
            <p:cNvSpPr>
              <a:spLocks/>
            </p:cNvSpPr>
            <p:nvPr/>
          </p:nvSpPr>
          <p:spPr bwMode="auto">
            <a:xfrm>
              <a:off x="2476" y="3065"/>
              <a:ext cx="17" cy="12"/>
            </a:xfrm>
            <a:custGeom>
              <a:avLst/>
              <a:gdLst>
                <a:gd name="T0" fmla="*/ 21 w 25"/>
                <a:gd name="T1" fmla="*/ 0 h 19"/>
                <a:gd name="T2" fmla="*/ 0 w 25"/>
                <a:gd name="T3" fmla="*/ 4 h 19"/>
                <a:gd name="T4" fmla="*/ 2 w 25"/>
                <a:gd name="T5" fmla="*/ 19 h 19"/>
                <a:gd name="T6" fmla="*/ 25 w 25"/>
                <a:gd name="T7" fmla="*/ 16 h 19"/>
                <a:gd name="T8" fmla="*/ 21 w 2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1" name="Freeform 1690"/>
            <p:cNvSpPr>
              <a:spLocks/>
            </p:cNvSpPr>
            <p:nvPr/>
          </p:nvSpPr>
          <p:spPr bwMode="auto">
            <a:xfrm>
              <a:off x="2490" y="3059"/>
              <a:ext cx="34" cy="17"/>
            </a:xfrm>
            <a:custGeom>
              <a:avLst/>
              <a:gdLst>
                <a:gd name="T0" fmla="*/ 48 w 52"/>
                <a:gd name="T1" fmla="*/ 0 h 29"/>
                <a:gd name="T2" fmla="*/ 0 w 52"/>
                <a:gd name="T3" fmla="*/ 13 h 29"/>
                <a:gd name="T4" fmla="*/ 4 w 52"/>
                <a:gd name="T5" fmla="*/ 29 h 29"/>
                <a:gd name="T6" fmla="*/ 52 w 52"/>
                <a:gd name="T7" fmla="*/ 15 h 29"/>
                <a:gd name="T8" fmla="*/ 48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2" name="Freeform 1691"/>
            <p:cNvSpPr>
              <a:spLocks/>
            </p:cNvSpPr>
            <p:nvPr/>
          </p:nvSpPr>
          <p:spPr bwMode="auto">
            <a:xfrm>
              <a:off x="2521" y="3044"/>
              <a:ext cx="56" cy="23"/>
            </a:xfrm>
            <a:custGeom>
              <a:avLst/>
              <a:gdLst>
                <a:gd name="T0" fmla="*/ 79 w 88"/>
                <a:gd name="T1" fmla="*/ 0 h 38"/>
                <a:gd name="T2" fmla="*/ 80 w 88"/>
                <a:gd name="T3" fmla="*/ 0 h 38"/>
                <a:gd name="T4" fmla="*/ 0 w 88"/>
                <a:gd name="T5" fmla="*/ 23 h 38"/>
                <a:gd name="T6" fmla="*/ 4 w 88"/>
                <a:gd name="T7" fmla="*/ 38 h 38"/>
                <a:gd name="T8" fmla="*/ 86 w 88"/>
                <a:gd name="T9" fmla="*/ 15 h 38"/>
                <a:gd name="T10" fmla="*/ 88 w 88"/>
                <a:gd name="T11" fmla="*/ 13 h 38"/>
                <a:gd name="T12" fmla="*/ 86 w 88"/>
                <a:gd name="T13" fmla="*/ 15 h 38"/>
                <a:gd name="T14" fmla="*/ 88 w 88"/>
                <a:gd name="T15" fmla="*/ 13 h 38"/>
                <a:gd name="T16" fmla="*/ 79 w 88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3" name="Freeform 1692"/>
            <p:cNvSpPr>
              <a:spLocks/>
            </p:cNvSpPr>
            <p:nvPr/>
          </p:nvSpPr>
          <p:spPr bwMode="auto">
            <a:xfrm>
              <a:off x="2572" y="3031"/>
              <a:ext cx="25" cy="21"/>
            </a:xfrm>
            <a:custGeom>
              <a:avLst/>
              <a:gdLst>
                <a:gd name="T0" fmla="*/ 36 w 40"/>
                <a:gd name="T1" fmla="*/ 0 h 34"/>
                <a:gd name="T2" fmla="*/ 32 w 40"/>
                <a:gd name="T3" fmla="*/ 2 h 34"/>
                <a:gd name="T4" fmla="*/ 0 w 40"/>
                <a:gd name="T5" fmla="*/ 21 h 34"/>
                <a:gd name="T6" fmla="*/ 9 w 40"/>
                <a:gd name="T7" fmla="*/ 34 h 34"/>
                <a:gd name="T8" fmla="*/ 40 w 40"/>
                <a:gd name="T9" fmla="*/ 15 h 34"/>
                <a:gd name="T10" fmla="*/ 36 w 40"/>
                <a:gd name="T11" fmla="*/ 17 h 34"/>
                <a:gd name="T12" fmla="*/ 36 w 40"/>
                <a:gd name="T13" fmla="*/ 0 h 34"/>
                <a:gd name="T14" fmla="*/ 34 w 40"/>
                <a:gd name="T15" fmla="*/ 0 h 34"/>
                <a:gd name="T16" fmla="*/ 32 w 40"/>
                <a:gd name="T17" fmla="*/ 2 h 34"/>
                <a:gd name="T18" fmla="*/ 36 w 40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4" name="Freeform 1693"/>
            <p:cNvSpPr>
              <a:spLocks/>
            </p:cNvSpPr>
            <p:nvPr/>
          </p:nvSpPr>
          <p:spPr bwMode="auto">
            <a:xfrm>
              <a:off x="2621" y="3031"/>
              <a:ext cx="23" cy="10"/>
            </a:xfrm>
            <a:custGeom>
              <a:avLst/>
              <a:gdLst>
                <a:gd name="T0" fmla="*/ 31 w 37"/>
                <a:gd name="T1" fmla="*/ 0 h 17"/>
                <a:gd name="T2" fmla="*/ 33 w 37"/>
                <a:gd name="T3" fmla="*/ 0 h 17"/>
                <a:gd name="T4" fmla="*/ 0 w 37"/>
                <a:gd name="T5" fmla="*/ 0 h 17"/>
                <a:gd name="T6" fmla="*/ 0 w 37"/>
                <a:gd name="T7" fmla="*/ 17 h 17"/>
                <a:gd name="T8" fmla="*/ 35 w 37"/>
                <a:gd name="T9" fmla="*/ 15 h 17"/>
                <a:gd name="T10" fmla="*/ 37 w 37"/>
                <a:gd name="T11" fmla="*/ 15 h 17"/>
                <a:gd name="T12" fmla="*/ 35 w 37"/>
                <a:gd name="T13" fmla="*/ 15 h 17"/>
                <a:gd name="T14" fmla="*/ 37 w 37"/>
                <a:gd name="T15" fmla="*/ 15 h 17"/>
                <a:gd name="T16" fmla="*/ 31 w 37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5" name="Freeform 1694"/>
            <p:cNvSpPr>
              <a:spLocks/>
            </p:cNvSpPr>
            <p:nvPr/>
          </p:nvSpPr>
          <p:spPr bwMode="auto">
            <a:xfrm>
              <a:off x="2640" y="3025"/>
              <a:ext cx="21" cy="15"/>
            </a:xfrm>
            <a:custGeom>
              <a:avLst/>
              <a:gdLst>
                <a:gd name="T0" fmla="*/ 31 w 31"/>
                <a:gd name="T1" fmla="*/ 2 h 23"/>
                <a:gd name="T2" fmla="*/ 25 w 31"/>
                <a:gd name="T3" fmla="*/ 0 h 23"/>
                <a:gd name="T4" fmla="*/ 0 w 31"/>
                <a:gd name="T5" fmla="*/ 8 h 23"/>
                <a:gd name="T6" fmla="*/ 6 w 31"/>
                <a:gd name="T7" fmla="*/ 23 h 23"/>
                <a:gd name="T8" fmla="*/ 29 w 31"/>
                <a:gd name="T9" fmla="*/ 15 h 23"/>
                <a:gd name="T10" fmla="*/ 23 w 31"/>
                <a:gd name="T11" fmla="*/ 15 h 23"/>
                <a:gd name="T12" fmla="*/ 31 w 31"/>
                <a:gd name="T13" fmla="*/ 2 h 23"/>
                <a:gd name="T14" fmla="*/ 29 w 31"/>
                <a:gd name="T15" fmla="*/ 0 h 23"/>
                <a:gd name="T16" fmla="*/ 25 w 31"/>
                <a:gd name="T17" fmla="*/ 0 h 23"/>
                <a:gd name="T18" fmla="*/ 31 w 31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6" name="Freeform 1695"/>
            <p:cNvSpPr>
              <a:spLocks/>
            </p:cNvSpPr>
            <p:nvPr/>
          </p:nvSpPr>
          <p:spPr bwMode="auto">
            <a:xfrm>
              <a:off x="2655" y="3026"/>
              <a:ext cx="9" cy="12"/>
            </a:xfrm>
            <a:custGeom>
              <a:avLst/>
              <a:gdLst>
                <a:gd name="T0" fmla="*/ 11 w 15"/>
                <a:gd name="T1" fmla="*/ 9 h 17"/>
                <a:gd name="T2" fmla="*/ 15 w 15"/>
                <a:gd name="T3" fmla="*/ 4 h 17"/>
                <a:gd name="T4" fmla="*/ 8 w 15"/>
                <a:gd name="T5" fmla="*/ 0 h 17"/>
                <a:gd name="T6" fmla="*/ 0 w 15"/>
                <a:gd name="T7" fmla="*/ 13 h 17"/>
                <a:gd name="T8" fmla="*/ 8 w 15"/>
                <a:gd name="T9" fmla="*/ 17 h 17"/>
                <a:gd name="T10" fmla="*/ 11 w 15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7" name="Freeform 1696"/>
            <p:cNvSpPr>
              <a:spLocks/>
            </p:cNvSpPr>
            <p:nvPr/>
          </p:nvSpPr>
          <p:spPr bwMode="auto">
            <a:xfrm>
              <a:off x="2253" y="3013"/>
              <a:ext cx="26" cy="10"/>
            </a:xfrm>
            <a:custGeom>
              <a:avLst/>
              <a:gdLst>
                <a:gd name="T0" fmla="*/ 42 w 42"/>
                <a:gd name="T1" fmla="*/ 0 h 17"/>
                <a:gd name="T2" fmla="*/ 0 w 42"/>
                <a:gd name="T3" fmla="*/ 0 h 17"/>
                <a:gd name="T4" fmla="*/ 0 w 42"/>
                <a:gd name="T5" fmla="*/ 17 h 17"/>
                <a:gd name="T6" fmla="*/ 42 w 42"/>
                <a:gd name="T7" fmla="*/ 17 h 17"/>
                <a:gd name="T8" fmla="*/ 40 w 42"/>
                <a:gd name="T9" fmla="*/ 17 h 17"/>
                <a:gd name="T10" fmla="*/ 42 w 4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8" name="Freeform 1697"/>
            <p:cNvSpPr>
              <a:spLocks/>
            </p:cNvSpPr>
            <p:nvPr/>
          </p:nvSpPr>
          <p:spPr bwMode="auto">
            <a:xfrm>
              <a:off x="2278" y="3013"/>
              <a:ext cx="33" cy="13"/>
            </a:xfrm>
            <a:custGeom>
              <a:avLst/>
              <a:gdLst>
                <a:gd name="T0" fmla="*/ 52 w 52"/>
                <a:gd name="T1" fmla="*/ 6 h 21"/>
                <a:gd name="T2" fmla="*/ 50 w 52"/>
                <a:gd name="T3" fmla="*/ 6 h 21"/>
                <a:gd name="T4" fmla="*/ 2 w 52"/>
                <a:gd name="T5" fmla="*/ 0 h 21"/>
                <a:gd name="T6" fmla="*/ 0 w 52"/>
                <a:gd name="T7" fmla="*/ 17 h 21"/>
                <a:gd name="T8" fmla="*/ 50 w 52"/>
                <a:gd name="T9" fmla="*/ 21 h 21"/>
                <a:gd name="T10" fmla="*/ 48 w 52"/>
                <a:gd name="T11" fmla="*/ 21 h 21"/>
                <a:gd name="T12" fmla="*/ 52 w 52"/>
                <a:gd name="T13" fmla="*/ 6 h 21"/>
                <a:gd name="T14" fmla="*/ 50 w 52"/>
                <a:gd name="T15" fmla="*/ 6 h 21"/>
                <a:gd name="T16" fmla="*/ 52 w 52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799" name="Freeform 1698"/>
            <p:cNvSpPr>
              <a:spLocks/>
            </p:cNvSpPr>
            <p:nvPr/>
          </p:nvSpPr>
          <p:spPr bwMode="auto">
            <a:xfrm>
              <a:off x="2308" y="3016"/>
              <a:ext cx="40" cy="16"/>
            </a:xfrm>
            <a:custGeom>
              <a:avLst/>
              <a:gdLst>
                <a:gd name="T0" fmla="*/ 61 w 61"/>
                <a:gd name="T1" fmla="*/ 9 h 24"/>
                <a:gd name="T2" fmla="*/ 59 w 61"/>
                <a:gd name="T3" fmla="*/ 9 h 24"/>
                <a:gd name="T4" fmla="*/ 4 w 61"/>
                <a:gd name="T5" fmla="*/ 0 h 24"/>
                <a:gd name="T6" fmla="*/ 0 w 61"/>
                <a:gd name="T7" fmla="*/ 15 h 24"/>
                <a:gd name="T8" fmla="*/ 58 w 61"/>
                <a:gd name="T9" fmla="*/ 24 h 24"/>
                <a:gd name="T10" fmla="*/ 61 w 61"/>
                <a:gd name="T11" fmla="*/ 9 h 24"/>
                <a:gd name="T12" fmla="*/ 59 w 61"/>
                <a:gd name="T13" fmla="*/ 9 h 24"/>
                <a:gd name="T14" fmla="*/ 61 w 61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0" name="Freeform 1699"/>
            <p:cNvSpPr>
              <a:spLocks/>
            </p:cNvSpPr>
            <p:nvPr/>
          </p:nvSpPr>
          <p:spPr bwMode="auto">
            <a:xfrm>
              <a:off x="2345" y="3022"/>
              <a:ext cx="42" cy="21"/>
            </a:xfrm>
            <a:custGeom>
              <a:avLst/>
              <a:gdLst>
                <a:gd name="T0" fmla="*/ 65 w 65"/>
                <a:gd name="T1" fmla="*/ 15 h 31"/>
                <a:gd name="T2" fmla="*/ 63 w 65"/>
                <a:gd name="T3" fmla="*/ 15 h 31"/>
                <a:gd name="T4" fmla="*/ 3 w 65"/>
                <a:gd name="T5" fmla="*/ 0 h 31"/>
                <a:gd name="T6" fmla="*/ 0 w 65"/>
                <a:gd name="T7" fmla="*/ 15 h 31"/>
                <a:gd name="T8" fmla="*/ 59 w 65"/>
                <a:gd name="T9" fmla="*/ 31 h 31"/>
                <a:gd name="T10" fmla="*/ 57 w 65"/>
                <a:gd name="T11" fmla="*/ 31 h 31"/>
                <a:gd name="T12" fmla="*/ 65 w 65"/>
                <a:gd name="T13" fmla="*/ 15 h 31"/>
                <a:gd name="T14" fmla="*/ 63 w 65"/>
                <a:gd name="T15" fmla="*/ 15 h 31"/>
                <a:gd name="T16" fmla="*/ 65 w 65"/>
                <a:gd name="T17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1" name="Freeform 1700"/>
            <p:cNvSpPr>
              <a:spLocks/>
            </p:cNvSpPr>
            <p:nvPr/>
          </p:nvSpPr>
          <p:spPr bwMode="auto">
            <a:xfrm>
              <a:off x="2382" y="3032"/>
              <a:ext cx="26" cy="20"/>
            </a:xfrm>
            <a:custGeom>
              <a:avLst/>
              <a:gdLst>
                <a:gd name="T0" fmla="*/ 37 w 40"/>
                <a:gd name="T1" fmla="*/ 25 h 31"/>
                <a:gd name="T2" fmla="*/ 40 w 40"/>
                <a:gd name="T3" fmla="*/ 18 h 31"/>
                <a:gd name="T4" fmla="*/ 8 w 40"/>
                <a:gd name="T5" fmla="*/ 0 h 31"/>
                <a:gd name="T6" fmla="*/ 0 w 40"/>
                <a:gd name="T7" fmla="*/ 16 h 31"/>
                <a:gd name="T8" fmla="*/ 33 w 40"/>
                <a:gd name="T9" fmla="*/ 31 h 31"/>
                <a:gd name="T10" fmla="*/ 37 w 40"/>
                <a:gd name="T11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2" name="Freeform 1701"/>
            <p:cNvSpPr>
              <a:spLocks/>
            </p:cNvSpPr>
            <p:nvPr/>
          </p:nvSpPr>
          <p:spPr bwMode="auto">
            <a:xfrm>
              <a:off x="2001" y="2814"/>
              <a:ext cx="21" cy="45"/>
            </a:xfrm>
            <a:custGeom>
              <a:avLst/>
              <a:gdLst>
                <a:gd name="T0" fmla="*/ 0 w 36"/>
                <a:gd name="T1" fmla="*/ 4 h 71"/>
                <a:gd name="T2" fmla="*/ 21 w 36"/>
                <a:gd name="T3" fmla="*/ 71 h 71"/>
                <a:gd name="T4" fmla="*/ 36 w 36"/>
                <a:gd name="T5" fmla="*/ 67 h 71"/>
                <a:gd name="T6" fmla="*/ 15 w 36"/>
                <a:gd name="T7" fmla="*/ 0 h 71"/>
                <a:gd name="T8" fmla="*/ 0 w 36"/>
                <a:gd name="T9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3" name="Freeform 1702"/>
            <p:cNvSpPr>
              <a:spLocks/>
            </p:cNvSpPr>
            <p:nvPr/>
          </p:nvSpPr>
          <p:spPr bwMode="auto">
            <a:xfrm>
              <a:off x="1989" y="2790"/>
              <a:ext cx="19" cy="27"/>
            </a:xfrm>
            <a:custGeom>
              <a:avLst/>
              <a:gdLst>
                <a:gd name="T0" fmla="*/ 0 w 31"/>
                <a:gd name="T1" fmla="*/ 6 h 44"/>
                <a:gd name="T2" fmla="*/ 16 w 31"/>
                <a:gd name="T3" fmla="*/ 44 h 44"/>
                <a:gd name="T4" fmla="*/ 31 w 31"/>
                <a:gd name="T5" fmla="*/ 40 h 44"/>
                <a:gd name="T6" fmla="*/ 16 w 31"/>
                <a:gd name="T7" fmla="*/ 0 h 44"/>
                <a:gd name="T8" fmla="*/ 0 w 31"/>
                <a:gd name="T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4" name="Freeform 1703"/>
            <p:cNvSpPr>
              <a:spLocks/>
            </p:cNvSpPr>
            <p:nvPr/>
          </p:nvSpPr>
          <p:spPr bwMode="auto">
            <a:xfrm>
              <a:off x="1982" y="2769"/>
              <a:ext cx="19" cy="24"/>
            </a:xfrm>
            <a:custGeom>
              <a:avLst/>
              <a:gdLst>
                <a:gd name="T0" fmla="*/ 3 w 27"/>
                <a:gd name="T1" fmla="*/ 0 h 37"/>
                <a:gd name="T2" fmla="*/ 2 w 27"/>
                <a:gd name="T3" fmla="*/ 8 h 37"/>
                <a:gd name="T4" fmla="*/ 11 w 27"/>
                <a:gd name="T5" fmla="*/ 37 h 37"/>
                <a:gd name="T6" fmla="*/ 27 w 27"/>
                <a:gd name="T7" fmla="*/ 31 h 37"/>
                <a:gd name="T8" fmla="*/ 17 w 27"/>
                <a:gd name="T9" fmla="*/ 2 h 37"/>
                <a:gd name="T10" fmla="*/ 15 w 27"/>
                <a:gd name="T11" fmla="*/ 10 h 37"/>
                <a:gd name="T12" fmla="*/ 3 w 27"/>
                <a:gd name="T13" fmla="*/ 0 h 37"/>
                <a:gd name="T14" fmla="*/ 0 w 27"/>
                <a:gd name="T15" fmla="*/ 4 h 37"/>
                <a:gd name="T16" fmla="*/ 2 w 27"/>
                <a:gd name="T17" fmla="*/ 8 h 37"/>
                <a:gd name="T18" fmla="*/ 3 w 27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5" name="Freeform 1704"/>
            <p:cNvSpPr>
              <a:spLocks/>
            </p:cNvSpPr>
            <p:nvPr/>
          </p:nvSpPr>
          <p:spPr bwMode="auto">
            <a:xfrm>
              <a:off x="1985" y="2765"/>
              <a:ext cx="12" cy="12"/>
            </a:xfrm>
            <a:custGeom>
              <a:avLst/>
              <a:gdLst>
                <a:gd name="T0" fmla="*/ 10 w 20"/>
                <a:gd name="T1" fmla="*/ 0 h 19"/>
                <a:gd name="T2" fmla="*/ 8 w 20"/>
                <a:gd name="T3" fmla="*/ 0 h 19"/>
                <a:gd name="T4" fmla="*/ 0 w 20"/>
                <a:gd name="T5" fmla="*/ 9 h 19"/>
                <a:gd name="T6" fmla="*/ 12 w 20"/>
                <a:gd name="T7" fmla="*/ 19 h 19"/>
                <a:gd name="T8" fmla="*/ 20 w 20"/>
                <a:gd name="T9" fmla="*/ 11 h 19"/>
                <a:gd name="T10" fmla="*/ 18 w 20"/>
                <a:gd name="T11" fmla="*/ 13 h 19"/>
                <a:gd name="T12" fmla="*/ 10 w 20"/>
                <a:gd name="T13" fmla="*/ 0 h 19"/>
                <a:gd name="T14" fmla="*/ 8 w 20"/>
                <a:gd name="T15" fmla="*/ 0 h 19"/>
                <a:gd name="T16" fmla="*/ 10 w 20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6" name="Freeform 1705"/>
            <p:cNvSpPr>
              <a:spLocks/>
            </p:cNvSpPr>
            <p:nvPr/>
          </p:nvSpPr>
          <p:spPr bwMode="auto">
            <a:xfrm>
              <a:off x="1992" y="2756"/>
              <a:ext cx="11" cy="16"/>
            </a:xfrm>
            <a:custGeom>
              <a:avLst/>
              <a:gdLst>
                <a:gd name="T0" fmla="*/ 19 w 19"/>
                <a:gd name="T1" fmla="*/ 2 h 25"/>
                <a:gd name="T2" fmla="*/ 12 w 19"/>
                <a:gd name="T3" fmla="*/ 4 h 25"/>
                <a:gd name="T4" fmla="*/ 0 w 19"/>
                <a:gd name="T5" fmla="*/ 12 h 25"/>
                <a:gd name="T6" fmla="*/ 8 w 19"/>
                <a:gd name="T7" fmla="*/ 25 h 25"/>
                <a:gd name="T8" fmla="*/ 19 w 19"/>
                <a:gd name="T9" fmla="*/ 17 h 25"/>
                <a:gd name="T10" fmla="*/ 12 w 19"/>
                <a:gd name="T11" fmla="*/ 17 h 25"/>
                <a:gd name="T12" fmla="*/ 19 w 19"/>
                <a:gd name="T13" fmla="*/ 2 h 25"/>
                <a:gd name="T14" fmla="*/ 15 w 19"/>
                <a:gd name="T15" fmla="*/ 0 h 25"/>
                <a:gd name="T16" fmla="*/ 12 w 19"/>
                <a:gd name="T17" fmla="*/ 4 h 25"/>
                <a:gd name="T18" fmla="*/ 19 w 19"/>
                <a:gd name="T1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7" name="Freeform 1706"/>
            <p:cNvSpPr>
              <a:spLocks/>
            </p:cNvSpPr>
            <p:nvPr/>
          </p:nvSpPr>
          <p:spPr bwMode="auto">
            <a:xfrm>
              <a:off x="2000" y="2758"/>
              <a:ext cx="15" cy="14"/>
            </a:xfrm>
            <a:custGeom>
              <a:avLst/>
              <a:gdLst>
                <a:gd name="T0" fmla="*/ 25 w 25"/>
                <a:gd name="T1" fmla="*/ 10 h 23"/>
                <a:gd name="T2" fmla="*/ 23 w 25"/>
                <a:gd name="T3" fmla="*/ 10 h 23"/>
                <a:gd name="T4" fmla="*/ 7 w 25"/>
                <a:gd name="T5" fmla="*/ 0 h 23"/>
                <a:gd name="T6" fmla="*/ 0 w 25"/>
                <a:gd name="T7" fmla="*/ 15 h 23"/>
                <a:gd name="T8" fmla="*/ 15 w 25"/>
                <a:gd name="T9" fmla="*/ 23 h 23"/>
                <a:gd name="T10" fmla="*/ 13 w 25"/>
                <a:gd name="T11" fmla="*/ 21 h 23"/>
                <a:gd name="T12" fmla="*/ 25 w 25"/>
                <a:gd name="T13" fmla="*/ 10 h 23"/>
                <a:gd name="T14" fmla="*/ 23 w 25"/>
                <a:gd name="T15" fmla="*/ 10 h 23"/>
                <a:gd name="T16" fmla="*/ 25 w 25"/>
                <a:gd name="T17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8" name="Freeform 1707"/>
            <p:cNvSpPr>
              <a:spLocks/>
            </p:cNvSpPr>
            <p:nvPr/>
          </p:nvSpPr>
          <p:spPr bwMode="auto">
            <a:xfrm>
              <a:off x="2008" y="2765"/>
              <a:ext cx="34" cy="32"/>
            </a:xfrm>
            <a:custGeom>
              <a:avLst/>
              <a:gdLst>
                <a:gd name="T0" fmla="*/ 56 w 56"/>
                <a:gd name="T1" fmla="*/ 44 h 53"/>
                <a:gd name="T2" fmla="*/ 56 w 56"/>
                <a:gd name="T3" fmla="*/ 42 h 53"/>
                <a:gd name="T4" fmla="*/ 12 w 56"/>
                <a:gd name="T5" fmla="*/ 0 h 53"/>
                <a:gd name="T6" fmla="*/ 0 w 56"/>
                <a:gd name="T7" fmla="*/ 11 h 53"/>
                <a:gd name="T8" fmla="*/ 44 w 56"/>
                <a:gd name="T9" fmla="*/ 53 h 53"/>
                <a:gd name="T10" fmla="*/ 56 w 56"/>
                <a:gd name="T11" fmla="*/ 44 h 53"/>
                <a:gd name="T12" fmla="*/ 56 w 56"/>
                <a:gd name="T13" fmla="*/ 42 h 53"/>
                <a:gd name="T14" fmla="*/ 56 w 56"/>
                <a:gd name="T15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09" name="Freeform 1708"/>
            <p:cNvSpPr>
              <a:spLocks/>
            </p:cNvSpPr>
            <p:nvPr/>
          </p:nvSpPr>
          <p:spPr bwMode="auto">
            <a:xfrm>
              <a:off x="2035" y="2792"/>
              <a:ext cx="33" cy="34"/>
            </a:xfrm>
            <a:custGeom>
              <a:avLst/>
              <a:gdLst>
                <a:gd name="T0" fmla="*/ 46 w 52"/>
                <a:gd name="T1" fmla="*/ 42 h 57"/>
                <a:gd name="T2" fmla="*/ 52 w 52"/>
                <a:gd name="T3" fmla="*/ 44 h 57"/>
                <a:gd name="T4" fmla="*/ 12 w 52"/>
                <a:gd name="T5" fmla="*/ 0 h 57"/>
                <a:gd name="T6" fmla="*/ 0 w 52"/>
                <a:gd name="T7" fmla="*/ 9 h 57"/>
                <a:gd name="T8" fmla="*/ 39 w 52"/>
                <a:gd name="T9" fmla="*/ 55 h 57"/>
                <a:gd name="T10" fmla="*/ 44 w 52"/>
                <a:gd name="T11" fmla="*/ 57 h 57"/>
                <a:gd name="T12" fmla="*/ 39 w 52"/>
                <a:gd name="T13" fmla="*/ 55 h 57"/>
                <a:gd name="T14" fmla="*/ 40 w 52"/>
                <a:gd name="T15" fmla="*/ 57 h 57"/>
                <a:gd name="T16" fmla="*/ 44 w 52"/>
                <a:gd name="T17" fmla="*/ 57 h 57"/>
                <a:gd name="T18" fmla="*/ 46 w 52"/>
                <a:gd name="T19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0" name="Freeform 1709"/>
            <p:cNvSpPr>
              <a:spLocks/>
            </p:cNvSpPr>
            <p:nvPr/>
          </p:nvSpPr>
          <p:spPr bwMode="auto">
            <a:xfrm>
              <a:off x="2062" y="2817"/>
              <a:ext cx="17" cy="10"/>
            </a:xfrm>
            <a:custGeom>
              <a:avLst/>
              <a:gdLst>
                <a:gd name="T0" fmla="*/ 21 w 25"/>
                <a:gd name="T1" fmla="*/ 2 h 17"/>
                <a:gd name="T2" fmla="*/ 25 w 25"/>
                <a:gd name="T3" fmla="*/ 2 h 17"/>
                <a:gd name="T4" fmla="*/ 2 w 25"/>
                <a:gd name="T5" fmla="*/ 0 h 17"/>
                <a:gd name="T6" fmla="*/ 0 w 25"/>
                <a:gd name="T7" fmla="*/ 15 h 17"/>
                <a:gd name="T8" fmla="*/ 23 w 25"/>
                <a:gd name="T9" fmla="*/ 17 h 17"/>
                <a:gd name="T10" fmla="*/ 25 w 25"/>
                <a:gd name="T11" fmla="*/ 17 h 17"/>
                <a:gd name="T12" fmla="*/ 23 w 25"/>
                <a:gd name="T13" fmla="*/ 17 h 17"/>
                <a:gd name="T14" fmla="*/ 25 w 25"/>
                <a:gd name="T15" fmla="*/ 17 h 17"/>
                <a:gd name="T16" fmla="*/ 21 w 2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1" name="Freeform 1710"/>
            <p:cNvSpPr>
              <a:spLocks/>
            </p:cNvSpPr>
            <p:nvPr/>
          </p:nvSpPr>
          <p:spPr bwMode="auto">
            <a:xfrm>
              <a:off x="2076" y="2817"/>
              <a:ext cx="14" cy="10"/>
            </a:xfrm>
            <a:custGeom>
              <a:avLst/>
              <a:gdLst>
                <a:gd name="T0" fmla="*/ 22 w 22"/>
                <a:gd name="T1" fmla="*/ 0 h 19"/>
                <a:gd name="T2" fmla="*/ 20 w 22"/>
                <a:gd name="T3" fmla="*/ 0 h 19"/>
                <a:gd name="T4" fmla="*/ 0 w 22"/>
                <a:gd name="T5" fmla="*/ 4 h 19"/>
                <a:gd name="T6" fmla="*/ 4 w 22"/>
                <a:gd name="T7" fmla="*/ 19 h 19"/>
                <a:gd name="T8" fmla="*/ 22 w 22"/>
                <a:gd name="T9" fmla="*/ 15 h 19"/>
                <a:gd name="T10" fmla="*/ 20 w 22"/>
                <a:gd name="T11" fmla="*/ 15 h 19"/>
                <a:gd name="T12" fmla="*/ 22 w 22"/>
                <a:gd name="T13" fmla="*/ 0 h 19"/>
                <a:gd name="T14" fmla="*/ 20 w 22"/>
                <a:gd name="T15" fmla="*/ 0 h 19"/>
                <a:gd name="T16" fmla="*/ 22 w 22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2" name="Freeform 1711"/>
            <p:cNvSpPr>
              <a:spLocks/>
            </p:cNvSpPr>
            <p:nvPr/>
          </p:nvSpPr>
          <p:spPr bwMode="auto">
            <a:xfrm>
              <a:off x="2090" y="2817"/>
              <a:ext cx="15" cy="10"/>
            </a:xfrm>
            <a:custGeom>
              <a:avLst/>
              <a:gdLst>
                <a:gd name="T0" fmla="*/ 25 w 25"/>
                <a:gd name="T1" fmla="*/ 6 h 19"/>
                <a:gd name="T2" fmla="*/ 19 w 25"/>
                <a:gd name="T3" fmla="*/ 2 h 19"/>
                <a:gd name="T4" fmla="*/ 2 w 25"/>
                <a:gd name="T5" fmla="*/ 0 h 19"/>
                <a:gd name="T6" fmla="*/ 0 w 25"/>
                <a:gd name="T7" fmla="*/ 15 h 19"/>
                <a:gd name="T8" fmla="*/ 17 w 25"/>
                <a:gd name="T9" fmla="*/ 19 h 19"/>
                <a:gd name="T10" fmla="*/ 13 w 25"/>
                <a:gd name="T11" fmla="*/ 15 h 19"/>
                <a:gd name="T12" fmla="*/ 25 w 25"/>
                <a:gd name="T13" fmla="*/ 6 h 19"/>
                <a:gd name="T14" fmla="*/ 23 w 25"/>
                <a:gd name="T15" fmla="*/ 4 h 19"/>
                <a:gd name="T16" fmla="*/ 19 w 25"/>
                <a:gd name="T17" fmla="*/ 2 h 19"/>
                <a:gd name="T18" fmla="*/ 25 w 25"/>
                <a:gd name="T1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3" name="Freeform 1712"/>
            <p:cNvSpPr>
              <a:spLocks/>
            </p:cNvSpPr>
            <p:nvPr/>
          </p:nvSpPr>
          <p:spPr bwMode="auto">
            <a:xfrm>
              <a:off x="2097" y="2820"/>
              <a:ext cx="45" cy="49"/>
            </a:xfrm>
            <a:custGeom>
              <a:avLst/>
              <a:gdLst>
                <a:gd name="T0" fmla="*/ 69 w 69"/>
                <a:gd name="T1" fmla="*/ 69 h 80"/>
                <a:gd name="T2" fmla="*/ 12 w 69"/>
                <a:gd name="T3" fmla="*/ 0 h 80"/>
                <a:gd name="T4" fmla="*/ 0 w 69"/>
                <a:gd name="T5" fmla="*/ 9 h 80"/>
                <a:gd name="T6" fmla="*/ 56 w 69"/>
                <a:gd name="T7" fmla="*/ 79 h 80"/>
                <a:gd name="T8" fmla="*/ 58 w 69"/>
                <a:gd name="T9" fmla="*/ 80 h 80"/>
                <a:gd name="T10" fmla="*/ 56 w 69"/>
                <a:gd name="T11" fmla="*/ 79 h 80"/>
                <a:gd name="T12" fmla="*/ 58 w 69"/>
                <a:gd name="T13" fmla="*/ 79 h 80"/>
                <a:gd name="T14" fmla="*/ 58 w 69"/>
                <a:gd name="T15" fmla="*/ 80 h 80"/>
                <a:gd name="T16" fmla="*/ 69 w 69"/>
                <a:gd name="T17" fmla="*/ 6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4" name="Freeform 1713"/>
            <p:cNvSpPr>
              <a:spLocks/>
            </p:cNvSpPr>
            <p:nvPr/>
          </p:nvSpPr>
          <p:spPr bwMode="auto">
            <a:xfrm>
              <a:off x="2134" y="2863"/>
              <a:ext cx="54" cy="55"/>
            </a:xfrm>
            <a:custGeom>
              <a:avLst/>
              <a:gdLst>
                <a:gd name="T0" fmla="*/ 88 w 88"/>
                <a:gd name="T1" fmla="*/ 81 h 90"/>
                <a:gd name="T2" fmla="*/ 86 w 88"/>
                <a:gd name="T3" fmla="*/ 81 h 90"/>
                <a:gd name="T4" fmla="*/ 11 w 88"/>
                <a:gd name="T5" fmla="*/ 0 h 90"/>
                <a:gd name="T6" fmla="*/ 0 w 88"/>
                <a:gd name="T7" fmla="*/ 11 h 90"/>
                <a:gd name="T8" fmla="*/ 74 w 88"/>
                <a:gd name="T9" fmla="*/ 90 h 90"/>
                <a:gd name="T10" fmla="*/ 88 w 88"/>
                <a:gd name="T11" fmla="*/ 81 h 90"/>
                <a:gd name="T12" fmla="*/ 86 w 88"/>
                <a:gd name="T13" fmla="*/ 81 h 90"/>
                <a:gd name="T14" fmla="*/ 88 w 88"/>
                <a:gd name="T15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5" name="Freeform 1714"/>
            <p:cNvSpPr>
              <a:spLocks/>
            </p:cNvSpPr>
            <p:nvPr/>
          </p:nvSpPr>
          <p:spPr bwMode="auto">
            <a:xfrm>
              <a:off x="2180" y="2914"/>
              <a:ext cx="76" cy="108"/>
            </a:xfrm>
            <a:custGeom>
              <a:avLst/>
              <a:gdLst>
                <a:gd name="T0" fmla="*/ 114 w 119"/>
                <a:gd name="T1" fmla="*/ 170 h 174"/>
                <a:gd name="T2" fmla="*/ 119 w 119"/>
                <a:gd name="T3" fmla="*/ 165 h 174"/>
                <a:gd name="T4" fmla="*/ 14 w 119"/>
                <a:gd name="T5" fmla="*/ 0 h 174"/>
                <a:gd name="T6" fmla="*/ 0 w 119"/>
                <a:gd name="T7" fmla="*/ 9 h 174"/>
                <a:gd name="T8" fmla="*/ 106 w 119"/>
                <a:gd name="T9" fmla="*/ 174 h 174"/>
                <a:gd name="T10" fmla="*/ 114 w 119"/>
                <a:gd name="T11" fmla="*/ 17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6" name="Freeform 1715"/>
            <p:cNvSpPr>
              <a:spLocks/>
            </p:cNvSpPr>
            <p:nvPr/>
          </p:nvSpPr>
          <p:spPr bwMode="auto">
            <a:xfrm>
              <a:off x="1688" y="2752"/>
              <a:ext cx="27" cy="20"/>
            </a:xfrm>
            <a:custGeom>
              <a:avLst/>
              <a:gdLst>
                <a:gd name="T0" fmla="*/ 40 w 42"/>
                <a:gd name="T1" fmla="*/ 16 h 33"/>
                <a:gd name="T2" fmla="*/ 42 w 42"/>
                <a:gd name="T3" fmla="*/ 18 h 33"/>
                <a:gd name="T4" fmla="*/ 6 w 42"/>
                <a:gd name="T5" fmla="*/ 0 h 33"/>
                <a:gd name="T6" fmla="*/ 0 w 42"/>
                <a:gd name="T7" fmla="*/ 16 h 33"/>
                <a:gd name="T8" fmla="*/ 37 w 42"/>
                <a:gd name="T9" fmla="*/ 31 h 33"/>
                <a:gd name="T10" fmla="*/ 39 w 42"/>
                <a:gd name="T11" fmla="*/ 33 h 33"/>
                <a:gd name="T12" fmla="*/ 37 w 42"/>
                <a:gd name="T13" fmla="*/ 31 h 33"/>
                <a:gd name="T14" fmla="*/ 37 w 42"/>
                <a:gd name="T15" fmla="*/ 33 h 33"/>
                <a:gd name="T16" fmla="*/ 39 w 42"/>
                <a:gd name="T17" fmla="*/ 33 h 33"/>
                <a:gd name="T18" fmla="*/ 40 w 42"/>
                <a:gd name="T1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7" name="Freeform 1716"/>
            <p:cNvSpPr>
              <a:spLocks/>
            </p:cNvSpPr>
            <p:nvPr/>
          </p:nvSpPr>
          <p:spPr bwMode="auto">
            <a:xfrm>
              <a:off x="1713" y="2762"/>
              <a:ext cx="54" cy="18"/>
            </a:xfrm>
            <a:custGeom>
              <a:avLst/>
              <a:gdLst>
                <a:gd name="T0" fmla="*/ 86 w 86"/>
                <a:gd name="T1" fmla="*/ 11 h 29"/>
                <a:gd name="T2" fmla="*/ 1 w 86"/>
                <a:gd name="T3" fmla="*/ 0 h 29"/>
                <a:gd name="T4" fmla="*/ 0 w 86"/>
                <a:gd name="T5" fmla="*/ 17 h 29"/>
                <a:gd name="T6" fmla="*/ 84 w 86"/>
                <a:gd name="T7" fmla="*/ 29 h 29"/>
                <a:gd name="T8" fmla="*/ 86 w 86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8" name="Freeform 1717"/>
            <p:cNvSpPr>
              <a:spLocks/>
            </p:cNvSpPr>
            <p:nvPr/>
          </p:nvSpPr>
          <p:spPr bwMode="auto">
            <a:xfrm>
              <a:off x="1766" y="2769"/>
              <a:ext cx="38" cy="14"/>
            </a:xfrm>
            <a:custGeom>
              <a:avLst/>
              <a:gdLst>
                <a:gd name="T0" fmla="*/ 61 w 61"/>
                <a:gd name="T1" fmla="*/ 8 h 23"/>
                <a:gd name="T2" fmla="*/ 60 w 61"/>
                <a:gd name="T3" fmla="*/ 8 h 23"/>
                <a:gd name="T4" fmla="*/ 2 w 61"/>
                <a:gd name="T5" fmla="*/ 0 h 23"/>
                <a:gd name="T6" fmla="*/ 0 w 61"/>
                <a:gd name="T7" fmla="*/ 18 h 23"/>
                <a:gd name="T8" fmla="*/ 58 w 61"/>
                <a:gd name="T9" fmla="*/ 23 h 23"/>
                <a:gd name="T10" fmla="*/ 56 w 61"/>
                <a:gd name="T11" fmla="*/ 23 h 23"/>
                <a:gd name="T12" fmla="*/ 61 w 61"/>
                <a:gd name="T13" fmla="*/ 8 h 23"/>
                <a:gd name="T14" fmla="*/ 60 w 61"/>
                <a:gd name="T15" fmla="*/ 8 h 23"/>
                <a:gd name="T16" fmla="*/ 61 w 61"/>
                <a:gd name="T17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19" name="Freeform 1718"/>
            <p:cNvSpPr>
              <a:spLocks/>
            </p:cNvSpPr>
            <p:nvPr/>
          </p:nvSpPr>
          <p:spPr bwMode="auto">
            <a:xfrm>
              <a:off x="1801" y="2774"/>
              <a:ext cx="56" cy="26"/>
            </a:xfrm>
            <a:custGeom>
              <a:avLst/>
              <a:gdLst>
                <a:gd name="T0" fmla="*/ 88 w 88"/>
                <a:gd name="T1" fmla="*/ 29 h 44"/>
                <a:gd name="T2" fmla="*/ 86 w 88"/>
                <a:gd name="T3" fmla="*/ 29 h 44"/>
                <a:gd name="T4" fmla="*/ 5 w 88"/>
                <a:gd name="T5" fmla="*/ 0 h 44"/>
                <a:gd name="T6" fmla="*/ 0 w 88"/>
                <a:gd name="T7" fmla="*/ 15 h 44"/>
                <a:gd name="T8" fmla="*/ 82 w 88"/>
                <a:gd name="T9" fmla="*/ 44 h 44"/>
                <a:gd name="T10" fmla="*/ 88 w 88"/>
                <a:gd name="T11" fmla="*/ 29 h 44"/>
                <a:gd name="T12" fmla="*/ 86 w 88"/>
                <a:gd name="T13" fmla="*/ 29 h 44"/>
                <a:gd name="T14" fmla="*/ 88 w 88"/>
                <a:gd name="T15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0" name="Freeform 1719"/>
            <p:cNvSpPr>
              <a:spLocks/>
            </p:cNvSpPr>
            <p:nvPr/>
          </p:nvSpPr>
          <p:spPr bwMode="auto">
            <a:xfrm>
              <a:off x="1854" y="2792"/>
              <a:ext cx="51" cy="28"/>
            </a:xfrm>
            <a:custGeom>
              <a:avLst/>
              <a:gdLst>
                <a:gd name="T0" fmla="*/ 83 w 83"/>
                <a:gd name="T1" fmla="*/ 31 h 46"/>
                <a:gd name="T2" fmla="*/ 6 w 83"/>
                <a:gd name="T3" fmla="*/ 0 h 46"/>
                <a:gd name="T4" fmla="*/ 0 w 83"/>
                <a:gd name="T5" fmla="*/ 15 h 46"/>
                <a:gd name="T6" fmla="*/ 77 w 83"/>
                <a:gd name="T7" fmla="*/ 46 h 46"/>
                <a:gd name="T8" fmla="*/ 83 w 83"/>
                <a:gd name="T9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1" name="Freeform 1720"/>
            <p:cNvSpPr>
              <a:spLocks/>
            </p:cNvSpPr>
            <p:nvPr/>
          </p:nvSpPr>
          <p:spPr bwMode="auto">
            <a:xfrm>
              <a:off x="1903" y="2812"/>
              <a:ext cx="68" cy="33"/>
            </a:xfrm>
            <a:custGeom>
              <a:avLst/>
              <a:gdLst>
                <a:gd name="T0" fmla="*/ 109 w 109"/>
                <a:gd name="T1" fmla="*/ 40 h 55"/>
                <a:gd name="T2" fmla="*/ 6 w 109"/>
                <a:gd name="T3" fmla="*/ 0 h 55"/>
                <a:gd name="T4" fmla="*/ 0 w 109"/>
                <a:gd name="T5" fmla="*/ 15 h 55"/>
                <a:gd name="T6" fmla="*/ 104 w 109"/>
                <a:gd name="T7" fmla="*/ 55 h 55"/>
                <a:gd name="T8" fmla="*/ 109 w 109"/>
                <a:gd name="T9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2" name="Freeform 1721"/>
            <p:cNvSpPr>
              <a:spLocks/>
            </p:cNvSpPr>
            <p:nvPr/>
          </p:nvSpPr>
          <p:spPr bwMode="auto">
            <a:xfrm>
              <a:off x="1968" y="2836"/>
              <a:ext cx="52" cy="25"/>
            </a:xfrm>
            <a:custGeom>
              <a:avLst/>
              <a:gdLst>
                <a:gd name="T0" fmla="*/ 78 w 80"/>
                <a:gd name="T1" fmla="*/ 34 h 42"/>
                <a:gd name="T2" fmla="*/ 80 w 80"/>
                <a:gd name="T3" fmla="*/ 27 h 42"/>
                <a:gd name="T4" fmla="*/ 5 w 80"/>
                <a:gd name="T5" fmla="*/ 0 h 42"/>
                <a:gd name="T6" fmla="*/ 0 w 80"/>
                <a:gd name="T7" fmla="*/ 15 h 42"/>
                <a:gd name="T8" fmla="*/ 76 w 80"/>
                <a:gd name="T9" fmla="*/ 42 h 42"/>
                <a:gd name="T10" fmla="*/ 78 w 80"/>
                <a:gd name="T1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3" name="Freeform 1722"/>
            <p:cNvSpPr>
              <a:spLocks/>
            </p:cNvSpPr>
            <p:nvPr/>
          </p:nvSpPr>
          <p:spPr bwMode="auto">
            <a:xfrm>
              <a:off x="1585" y="2389"/>
              <a:ext cx="22" cy="39"/>
            </a:xfrm>
            <a:custGeom>
              <a:avLst/>
              <a:gdLst>
                <a:gd name="T0" fmla="*/ 17 w 33"/>
                <a:gd name="T1" fmla="*/ 60 h 62"/>
                <a:gd name="T2" fmla="*/ 17 w 33"/>
                <a:gd name="T3" fmla="*/ 62 h 62"/>
                <a:gd name="T4" fmla="*/ 33 w 33"/>
                <a:gd name="T5" fmla="*/ 4 h 62"/>
                <a:gd name="T6" fmla="*/ 15 w 33"/>
                <a:gd name="T7" fmla="*/ 0 h 62"/>
                <a:gd name="T8" fmla="*/ 2 w 33"/>
                <a:gd name="T9" fmla="*/ 58 h 62"/>
                <a:gd name="T10" fmla="*/ 0 w 33"/>
                <a:gd name="T11" fmla="*/ 58 h 62"/>
                <a:gd name="T12" fmla="*/ 2 w 33"/>
                <a:gd name="T13" fmla="*/ 58 h 62"/>
                <a:gd name="T14" fmla="*/ 0 w 33"/>
                <a:gd name="T15" fmla="*/ 58 h 62"/>
                <a:gd name="T16" fmla="*/ 17 w 33"/>
                <a:gd name="T17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62">
                  <a:moveTo>
                    <a:pt x="17" y="60"/>
                  </a:moveTo>
                  <a:lnTo>
                    <a:pt x="17" y="62"/>
                  </a:lnTo>
                  <a:lnTo>
                    <a:pt x="33" y="4"/>
                  </a:lnTo>
                  <a:lnTo>
                    <a:pt x="15" y="0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4" name="Freeform 1723"/>
            <p:cNvSpPr>
              <a:spLocks/>
            </p:cNvSpPr>
            <p:nvPr/>
          </p:nvSpPr>
          <p:spPr bwMode="auto">
            <a:xfrm>
              <a:off x="1580" y="2425"/>
              <a:ext cx="16" cy="32"/>
            </a:xfrm>
            <a:custGeom>
              <a:avLst/>
              <a:gdLst>
                <a:gd name="T0" fmla="*/ 16 w 25"/>
                <a:gd name="T1" fmla="*/ 50 h 52"/>
                <a:gd name="T2" fmla="*/ 16 w 25"/>
                <a:gd name="T3" fmla="*/ 52 h 52"/>
                <a:gd name="T4" fmla="*/ 25 w 25"/>
                <a:gd name="T5" fmla="*/ 2 h 52"/>
                <a:gd name="T6" fmla="*/ 8 w 25"/>
                <a:gd name="T7" fmla="*/ 0 h 52"/>
                <a:gd name="T8" fmla="*/ 0 w 25"/>
                <a:gd name="T9" fmla="*/ 48 h 52"/>
                <a:gd name="T10" fmla="*/ 0 w 25"/>
                <a:gd name="T11" fmla="*/ 50 h 52"/>
                <a:gd name="T12" fmla="*/ 0 w 25"/>
                <a:gd name="T13" fmla="*/ 48 h 52"/>
                <a:gd name="T14" fmla="*/ 0 w 25"/>
                <a:gd name="T15" fmla="*/ 50 h 52"/>
                <a:gd name="T16" fmla="*/ 16 w 25"/>
                <a:gd name="T1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5" name="Freeform 1724"/>
            <p:cNvSpPr>
              <a:spLocks/>
            </p:cNvSpPr>
            <p:nvPr/>
          </p:nvSpPr>
          <p:spPr bwMode="auto">
            <a:xfrm>
              <a:off x="1580" y="2457"/>
              <a:ext cx="12" cy="21"/>
            </a:xfrm>
            <a:custGeom>
              <a:avLst/>
              <a:gdLst>
                <a:gd name="T0" fmla="*/ 6 w 16"/>
                <a:gd name="T1" fmla="*/ 23 h 38"/>
                <a:gd name="T2" fmla="*/ 16 w 16"/>
                <a:gd name="T3" fmla="*/ 30 h 38"/>
                <a:gd name="T4" fmla="*/ 16 w 16"/>
                <a:gd name="T5" fmla="*/ 0 h 38"/>
                <a:gd name="T6" fmla="*/ 0 w 16"/>
                <a:gd name="T7" fmla="*/ 0 h 38"/>
                <a:gd name="T8" fmla="*/ 0 w 16"/>
                <a:gd name="T9" fmla="*/ 30 h 38"/>
                <a:gd name="T10" fmla="*/ 8 w 16"/>
                <a:gd name="T11" fmla="*/ 38 h 38"/>
                <a:gd name="T12" fmla="*/ 0 w 16"/>
                <a:gd name="T13" fmla="*/ 30 h 38"/>
                <a:gd name="T14" fmla="*/ 0 w 16"/>
                <a:gd name="T15" fmla="*/ 38 h 38"/>
                <a:gd name="T16" fmla="*/ 8 w 16"/>
                <a:gd name="T17" fmla="*/ 38 h 38"/>
                <a:gd name="T18" fmla="*/ 6 w 16"/>
                <a:gd name="T1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6" name="Freeform 1725"/>
            <p:cNvSpPr>
              <a:spLocks/>
            </p:cNvSpPr>
            <p:nvPr/>
          </p:nvSpPr>
          <p:spPr bwMode="auto">
            <a:xfrm>
              <a:off x="1585" y="2466"/>
              <a:ext cx="22" cy="12"/>
            </a:xfrm>
            <a:custGeom>
              <a:avLst/>
              <a:gdLst>
                <a:gd name="T0" fmla="*/ 33 w 35"/>
                <a:gd name="T1" fmla="*/ 0 h 21"/>
                <a:gd name="T2" fmla="*/ 0 w 35"/>
                <a:gd name="T3" fmla="*/ 6 h 21"/>
                <a:gd name="T4" fmla="*/ 2 w 35"/>
                <a:gd name="T5" fmla="*/ 21 h 21"/>
                <a:gd name="T6" fmla="*/ 35 w 35"/>
                <a:gd name="T7" fmla="*/ 15 h 21"/>
                <a:gd name="T8" fmla="*/ 33 w 35"/>
                <a:gd name="T9" fmla="*/ 15 h 21"/>
                <a:gd name="T10" fmla="*/ 33 w 35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7" name="Freeform 1726"/>
            <p:cNvSpPr>
              <a:spLocks/>
            </p:cNvSpPr>
            <p:nvPr/>
          </p:nvSpPr>
          <p:spPr bwMode="auto">
            <a:xfrm>
              <a:off x="1607" y="2459"/>
              <a:ext cx="22" cy="16"/>
            </a:xfrm>
            <a:custGeom>
              <a:avLst/>
              <a:gdLst>
                <a:gd name="T0" fmla="*/ 30 w 38"/>
                <a:gd name="T1" fmla="*/ 0 h 27"/>
                <a:gd name="T2" fmla="*/ 27 w 38"/>
                <a:gd name="T3" fmla="*/ 2 h 27"/>
                <a:gd name="T4" fmla="*/ 25 w 38"/>
                <a:gd name="T5" fmla="*/ 2 h 27"/>
                <a:gd name="T6" fmla="*/ 25 w 38"/>
                <a:gd name="T7" fmla="*/ 4 h 27"/>
                <a:gd name="T8" fmla="*/ 23 w 38"/>
                <a:gd name="T9" fmla="*/ 4 h 27"/>
                <a:gd name="T10" fmla="*/ 21 w 38"/>
                <a:gd name="T11" fmla="*/ 4 h 27"/>
                <a:gd name="T12" fmla="*/ 21 w 38"/>
                <a:gd name="T13" fmla="*/ 6 h 27"/>
                <a:gd name="T14" fmla="*/ 19 w 38"/>
                <a:gd name="T15" fmla="*/ 6 h 27"/>
                <a:gd name="T16" fmla="*/ 17 w 38"/>
                <a:gd name="T17" fmla="*/ 6 h 27"/>
                <a:gd name="T18" fmla="*/ 15 w 38"/>
                <a:gd name="T19" fmla="*/ 8 h 27"/>
                <a:gd name="T20" fmla="*/ 13 w 38"/>
                <a:gd name="T21" fmla="*/ 8 h 27"/>
                <a:gd name="T22" fmla="*/ 11 w 38"/>
                <a:gd name="T23" fmla="*/ 8 h 27"/>
                <a:gd name="T24" fmla="*/ 9 w 38"/>
                <a:gd name="T25" fmla="*/ 10 h 27"/>
                <a:gd name="T26" fmla="*/ 7 w 38"/>
                <a:gd name="T27" fmla="*/ 10 h 27"/>
                <a:gd name="T28" fmla="*/ 5 w 38"/>
                <a:gd name="T29" fmla="*/ 10 h 27"/>
                <a:gd name="T30" fmla="*/ 4 w 38"/>
                <a:gd name="T31" fmla="*/ 12 h 27"/>
                <a:gd name="T32" fmla="*/ 2 w 38"/>
                <a:gd name="T33" fmla="*/ 12 h 27"/>
                <a:gd name="T34" fmla="*/ 0 w 38"/>
                <a:gd name="T35" fmla="*/ 12 h 27"/>
                <a:gd name="T36" fmla="*/ 0 w 38"/>
                <a:gd name="T37" fmla="*/ 27 h 27"/>
                <a:gd name="T38" fmla="*/ 2 w 38"/>
                <a:gd name="T39" fmla="*/ 27 h 27"/>
                <a:gd name="T40" fmla="*/ 4 w 38"/>
                <a:gd name="T41" fmla="*/ 27 h 27"/>
                <a:gd name="T42" fmla="*/ 5 w 38"/>
                <a:gd name="T43" fmla="*/ 27 h 27"/>
                <a:gd name="T44" fmla="*/ 7 w 38"/>
                <a:gd name="T45" fmla="*/ 27 h 27"/>
                <a:gd name="T46" fmla="*/ 9 w 38"/>
                <a:gd name="T47" fmla="*/ 27 h 27"/>
                <a:gd name="T48" fmla="*/ 9 w 38"/>
                <a:gd name="T49" fmla="*/ 25 h 27"/>
                <a:gd name="T50" fmla="*/ 11 w 38"/>
                <a:gd name="T51" fmla="*/ 25 h 27"/>
                <a:gd name="T52" fmla="*/ 13 w 38"/>
                <a:gd name="T53" fmla="*/ 25 h 27"/>
                <a:gd name="T54" fmla="*/ 15 w 38"/>
                <a:gd name="T55" fmla="*/ 25 h 27"/>
                <a:gd name="T56" fmla="*/ 15 w 38"/>
                <a:gd name="T57" fmla="*/ 23 h 27"/>
                <a:gd name="T58" fmla="*/ 17 w 38"/>
                <a:gd name="T59" fmla="*/ 23 h 27"/>
                <a:gd name="T60" fmla="*/ 19 w 38"/>
                <a:gd name="T61" fmla="*/ 23 h 27"/>
                <a:gd name="T62" fmla="*/ 21 w 38"/>
                <a:gd name="T63" fmla="*/ 22 h 27"/>
                <a:gd name="T64" fmla="*/ 23 w 38"/>
                <a:gd name="T65" fmla="*/ 22 h 27"/>
                <a:gd name="T66" fmla="*/ 25 w 38"/>
                <a:gd name="T67" fmla="*/ 22 h 27"/>
                <a:gd name="T68" fmla="*/ 27 w 38"/>
                <a:gd name="T69" fmla="*/ 20 h 27"/>
                <a:gd name="T70" fmla="*/ 28 w 38"/>
                <a:gd name="T71" fmla="*/ 20 h 27"/>
                <a:gd name="T72" fmla="*/ 30 w 38"/>
                <a:gd name="T73" fmla="*/ 20 h 27"/>
                <a:gd name="T74" fmla="*/ 30 w 38"/>
                <a:gd name="T75" fmla="*/ 18 h 27"/>
                <a:gd name="T76" fmla="*/ 32 w 38"/>
                <a:gd name="T77" fmla="*/ 18 h 27"/>
                <a:gd name="T78" fmla="*/ 34 w 38"/>
                <a:gd name="T79" fmla="*/ 16 h 27"/>
                <a:gd name="T80" fmla="*/ 36 w 38"/>
                <a:gd name="T81" fmla="*/ 16 h 27"/>
                <a:gd name="T82" fmla="*/ 38 w 38"/>
                <a:gd name="T83" fmla="*/ 14 h 27"/>
                <a:gd name="T84" fmla="*/ 34 w 38"/>
                <a:gd name="T85" fmla="*/ 16 h 27"/>
                <a:gd name="T86" fmla="*/ 30 w 38"/>
                <a:gd name="T87" fmla="*/ 0 h 27"/>
                <a:gd name="T88" fmla="*/ 28 w 38"/>
                <a:gd name="T89" fmla="*/ 0 h 27"/>
                <a:gd name="T90" fmla="*/ 27 w 38"/>
                <a:gd name="T91" fmla="*/ 2 h 27"/>
                <a:gd name="T92" fmla="*/ 30 w 38"/>
                <a:gd name="T9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8" name="Freeform 1727"/>
            <p:cNvSpPr>
              <a:spLocks/>
            </p:cNvSpPr>
            <p:nvPr/>
          </p:nvSpPr>
          <p:spPr bwMode="auto">
            <a:xfrm>
              <a:off x="1624" y="2454"/>
              <a:ext cx="30" cy="15"/>
            </a:xfrm>
            <a:custGeom>
              <a:avLst/>
              <a:gdLst>
                <a:gd name="T0" fmla="*/ 46 w 46"/>
                <a:gd name="T1" fmla="*/ 5 h 23"/>
                <a:gd name="T2" fmla="*/ 37 w 46"/>
                <a:gd name="T3" fmla="*/ 0 h 23"/>
                <a:gd name="T4" fmla="*/ 0 w 46"/>
                <a:gd name="T5" fmla="*/ 7 h 23"/>
                <a:gd name="T6" fmla="*/ 4 w 46"/>
                <a:gd name="T7" fmla="*/ 23 h 23"/>
                <a:gd name="T8" fmla="*/ 41 w 46"/>
                <a:gd name="T9" fmla="*/ 17 h 23"/>
                <a:gd name="T10" fmla="*/ 31 w 46"/>
                <a:gd name="T11" fmla="*/ 11 h 23"/>
                <a:gd name="T12" fmla="*/ 46 w 46"/>
                <a:gd name="T13" fmla="*/ 5 h 23"/>
                <a:gd name="T14" fmla="*/ 43 w 46"/>
                <a:gd name="T15" fmla="*/ 0 h 23"/>
                <a:gd name="T16" fmla="*/ 37 w 46"/>
                <a:gd name="T17" fmla="*/ 0 h 23"/>
                <a:gd name="T18" fmla="*/ 46 w 46"/>
                <a:gd name="T1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29" name="Freeform 1728"/>
            <p:cNvSpPr>
              <a:spLocks/>
            </p:cNvSpPr>
            <p:nvPr/>
          </p:nvSpPr>
          <p:spPr bwMode="auto">
            <a:xfrm>
              <a:off x="1644" y="2459"/>
              <a:ext cx="17" cy="18"/>
            </a:xfrm>
            <a:custGeom>
              <a:avLst/>
              <a:gdLst>
                <a:gd name="T0" fmla="*/ 27 w 27"/>
                <a:gd name="T1" fmla="*/ 24 h 31"/>
                <a:gd name="T2" fmla="*/ 15 w 27"/>
                <a:gd name="T3" fmla="*/ 0 h 31"/>
                <a:gd name="T4" fmla="*/ 0 w 27"/>
                <a:gd name="T5" fmla="*/ 6 h 31"/>
                <a:gd name="T6" fmla="*/ 12 w 27"/>
                <a:gd name="T7" fmla="*/ 31 h 31"/>
                <a:gd name="T8" fmla="*/ 27 w 27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0" name="Freeform 1729"/>
            <p:cNvSpPr>
              <a:spLocks/>
            </p:cNvSpPr>
            <p:nvPr/>
          </p:nvSpPr>
          <p:spPr bwMode="auto">
            <a:xfrm>
              <a:off x="1652" y="2472"/>
              <a:ext cx="21" cy="28"/>
            </a:xfrm>
            <a:custGeom>
              <a:avLst/>
              <a:gdLst>
                <a:gd name="T0" fmla="*/ 30 w 32"/>
                <a:gd name="T1" fmla="*/ 36 h 46"/>
                <a:gd name="T2" fmla="*/ 32 w 32"/>
                <a:gd name="T3" fmla="*/ 38 h 46"/>
                <a:gd name="T4" fmla="*/ 15 w 32"/>
                <a:gd name="T5" fmla="*/ 0 h 46"/>
                <a:gd name="T6" fmla="*/ 0 w 32"/>
                <a:gd name="T7" fmla="*/ 7 h 46"/>
                <a:gd name="T8" fmla="*/ 17 w 32"/>
                <a:gd name="T9" fmla="*/ 44 h 46"/>
                <a:gd name="T10" fmla="*/ 17 w 32"/>
                <a:gd name="T11" fmla="*/ 46 h 46"/>
                <a:gd name="T12" fmla="*/ 17 w 32"/>
                <a:gd name="T13" fmla="*/ 44 h 46"/>
                <a:gd name="T14" fmla="*/ 17 w 32"/>
                <a:gd name="T15" fmla="*/ 46 h 46"/>
                <a:gd name="T16" fmla="*/ 30 w 32"/>
                <a:gd name="T17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1" name="Freeform 1730"/>
            <p:cNvSpPr>
              <a:spLocks/>
            </p:cNvSpPr>
            <p:nvPr/>
          </p:nvSpPr>
          <p:spPr bwMode="auto">
            <a:xfrm>
              <a:off x="1663" y="2495"/>
              <a:ext cx="27" cy="32"/>
            </a:xfrm>
            <a:custGeom>
              <a:avLst/>
              <a:gdLst>
                <a:gd name="T0" fmla="*/ 42 w 44"/>
                <a:gd name="T1" fmla="*/ 40 h 52"/>
                <a:gd name="T2" fmla="*/ 44 w 44"/>
                <a:gd name="T3" fmla="*/ 42 h 52"/>
                <a:gd name="T4" fmla="*/ 13 w 44"/>
                <a:gd name="T5" fmla="*/ 0 h 52"/>
                <a:gd name="T6" fmla="*/ 0 w 44"/>
                <a:gd name="T7" fmla="*/ 10 h 52"/>
                <a:gd name="T8" fmla="*/ 31 w 44"/>
                <a:gd name="T9" fmla="*/ 50 h 52"/>
                <a:gd name="T10" fmla="*/ 33 w 44"/>
                <a:gd name="T11" fmla="*/ 52 h 52"/>
                <a:gd name="T12" fmla="*/ 31 w 44"/>
                <a:gd name="T13" fmla="*/ 50 h 52"/>
                <a:gd name="T14" fmla="*/ 31 w 44"/>
                <a:gd name="T15" fmla="*/ 52 h 52"/>
                <a:gd name="T16" fmla="*/ 33 w 44"/>
                <a:gd name="T17" fmla="*/ 52 h 52"/>
                <a:gd name="T18" fmla="*/ 42 w 44"/>
                <a:gd name="T1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2" name="Freeform 1731"/>
            <p:cNvSpPr>
              <a:spLocks/>
            </p:cNvSpPr>
            <p:nvPr/>
          </p:nvSpPr>
          <p:spPr bwMode="auto">
            <a:xfrm>
              <a:off x="1684" y="2521"/>
              <a:ext cx="29" cy="28"/>
            </a:xfrm>
            <a:custGeom>
              <a:avLst/>
              <a:gdLst>
                <a:gd name="T0" fmla="*/ 46 w 46"/>
                <a:gd name="T1" fmla="*/ 33 h 46"/>
                <a:gd name="T2" fmla="*/ 46 w 46"/>
                <a:gd name="T3" fmla="*/ 35 h 46"/>
                <a:gd name="T4" fmla="*/ 9 w 46"/>
                <a:gd name="T5" fmla="*/ 0 h 46"/>
                <a:gd name="T6" fmla="*/ 0 w 46"/>
                <a:gd name="T7" fmla="*/ 12 h 46"/>
                <a:gd name="T8" fmla="*/ 36 w 46"/>
                <a:gd name="T9" fmla="*/ 46 h 46"/>
                <a:gd name="T10" fmla="*/ 46 w 46"/>
                <a:gd name="T11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3" name="Freeform 1732"/>
            <p:cNvSpPr>
              <a:spLocks/>
            </p:cNvSpPr>
            <p:nvPr/>
          </p:nvSpPr>
          <p:spPr bwMode="auto">
            <a:xfrm>
              <a:off x="1707" y="2540"/>
              <a:ext cx="31" cy="27"/>
            </a:xfrm>
            <a:custGeom>
              <a:avLst/>
              <a:gdLst>
                <a:gd name="T0" fmla="*/ 50 w 50"/>
                <a:gd name="T1" fmla="*/ 36 h 44"/>
                <a:gd name="T2" fmla="*/ 48 w 50"/>
                <a:gd name="T3" fmla="*/ 33 h 44"/>
                <a:gd name="T4" fmla="*/ 10 w 50"/>
                <a:gd name="T5" fmla="*/ 0 h 44"/>
                <a:gd name="T6" fmla="*/ 0 w 50"/>
                <a:gd name="T7" fmla="*/ 13 h 44"/>
                <a:gd name="T8" fmla="*/ 36 w 50"/>
                <a:gd name="T9" fmla="*/ 44 h 44"/>
                <a:gd name="T10" fmla="*/ 35 w 50"/>
                <a:gd name="T11" fmla="*/ 42 h 44"/>
                <a:gd name="T12" fmla="*/ 50 w 50"/>
                <a:gd name="T13" fmla="*/ 36 h 44"/>
                <a:gd name="T14" fmla="*/ 50 w 50"/>
                <a:gd name="T15" fmla="*/ 34 h 44"/>
                <a:gd name="T16" fmla="*/ 48 w 50"/>
                <a:gd name="T17" fmla="*/ 33 h 44"/>
                <a:gd name="T18" fmla="*/ 50 w 50"/>
                <a:gd name="T1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4" name="Freeform 1733"/>
            <p:cNvSpPr>
              <a:spLocks/>
            </p:cNvSpPr>
            <p:nvPr/>
          </p:nvSpPr>
          <p:spPr bwMode="auto">
            <a:xfrm>
              <a:off x="1729" y="2563"/>
              <a:ext cx="12" cy="15"/>
            </a:xfrm>
            <a:custGeom>
              <a:avLst/>
              <a:gdLst>
                <a:gd name="T0" fmla="*/ 19 w 21"/>
                <a:gd name="T1" fmla="*/ 25 h 25"/>
                <a:gd name="T2" fmla="*/ 21 w 21"/>
                <a:gd name="T3" fmla="*/ 20 h 25"/>
                <a:gd name="T4" fmla="*/ 15 w 21"/>
                <a:gd name="T5" fmla="*/ 0 h 25"/>
                <a:gd name="T6" fmla="*/ 0 w 21"/>
                <a:gd name="T7" fmla="*/ 6 h 25"/>
                <a:gd name="T8" fmla="*/ 5 w 21"/>
                <a:gd name="T9" fmla="*/ 23 h 25"/>
                <a:gd name="T10" fmla="*/ 5 w 21"/>
                <a:gd name="T11" fmla="*/ 18 h 25"/>
                <a:gd name="T12" fmla="*/ 19 w 21"/>
                <a:gd name="T13" fmla="*/ 25 h 25"/>
                <a:gd name="T14" fmla="*/ 21 w 21"/>
                <a:gd name="T15" fmla="*/ 23 h 25"/>
                <a:gd name="T16" fmla="*/ 21 w 21"/>
                <a:gd name="T17" fmla="*/ 20 h 25"/>
                <a:gd name="T18" fmla="*/ 19 w 21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5" name="Freeform 1734"/>
            <p:cNvSpPr>
              <a:spLocks/>
            </p:cNvSpPr>
            <p:nvPr/>
          </p:nvSpPr>
          <p:spPr bwMode="auto">
            <a:xfrm>
              <a:off x="1713" y="2573"/>
              <a:ext cx="28" cy="36"/>
            </a:xfrm>
            <a:custGeom>
              <a:avLst/>
              <a:gdLst>
                <a:gd name="T0" fmla="*/ 14 w 43"/>
                <a:gd name="T1" fmla="*/ 57 h 57"/>
                <a:gd name="T2" fmla="*/ 16 w 43"/>
                <a:gd name="T3" fmla="*/ 55 h 57"/>
                <a:gd name="T4" fmla="*/ 43 w 43"/>
                <a:gd name="T5" fmla="*/ 7 h 57"/>
                <a:gd name="T6" fmla="*/ 29 w 43"/>
                <a:gd name="T7" fmla="*/ 0 h 57"/>
                <a:gd name="T8" fmla="*/ 0 w 43"/>
                <a:gd name="T9" fmla="*/ 48 h 57"/>
                <a:gd name="T10" fmla="*/ 2 w 43"/>
                <a:gd name="T11" fmla="*/ 46 h 57"/>
                <a:gd name="T12" fmla="*/ 14 w 43"/>
                <a:gd name="T13" fmla="*/ 57 h 57"/>
                <a:gd name="T14" fmla="*/ 16 w 43"/>
                <a:gd name="T15" fmla="*/ 55 h 57"/>
                <a:gd name="T16" fmla="*/ 14 w 43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6" name="Freeform 1735"/>
            <p:cNvSpPr>
              <a:spLocks/>
            </p:cNvSpPr>
            <p:nvPr/>
          </p:nvSpPr>
          <p:spPr bwMode="auto">
            <a:xfrm>
              <a:off x="1688" y="2603"/>
              <a:ext cx="35" cy="40"/>
            </a:xfrm>
            <a:custGeom>
              <a:avLst/>
              <a:gdLst>
                <a:gd name="T0" fmla="*/ 12 w 54"/>
                <a:gd name="T1" fmla="*/ 63 h 63"/>
                <a:gd name="T2" fmla="*/ 54 w 54"/>
                <a:gd name="T3" fmla="*/ 11 h 63"/>
                <a:gd name="T4" fmla="*/ 42 w 54"/>
                <a:gd name="T5" fmla="*/ 0 h 63"/>
                <a:gd name="T6" fmla="*/ 0 w 54"/>
                <a:gd name="T7" fmla="*/ 52 h 63"/>
                <a:gd name="T8" fmla="*/ 12 w 54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7" name="Freeform 1736"/>
            <p:cNvSpPr>
              <a:spLocks/>
            </p:cNvSpPr>
            <p:nvPr/>
          </p:nvSpPr>
          <p:spPr bwMode="auto">
            <a:xfrm>
              <a:off x="1666" y="2635"/>
              <a:ext cx="29" cy="29"/>
            </a:xfrm>
            <a:custGeom>
              <a:avLst/>
              <a:gdLst>
                <a:gd name="T0" fmla="*/ 9 w 48"/>
                <a:gd name="T1" fmla="*/ 49 h 49"/>
                <a:gd name="T2" fmla="*/ 11 w 48"/>
                <a:gd name="T3" fmla="*/ 49 h 49"/>
                <a:gd name="T4" fmla="*/ 48 w 48"/>
                <a:gd name="T5" fmla="*/ 11 h 49"/>
                <a:gd name="T6" fmla="*/ 36 w 48"/>
                <a:gd name="T7" fmla="*/ 0 h 49"/>
                <a:gd name="T8" fmla="*/ 0 w 48"/>
                <a:gd name="T9" fmla="*/ 38 h 49"/>
                <a:gd name="T10" fmla="*/ 0 w 48"/>
                <a:gd name="T11" fmla="*/ 36 h 49"/>
                <a:gd name="T12" fmla="*/ 9 w 48"/>
                <a:gd name="T13" fmla="*/ 49 h 49"/>
                <a:gd name="T14" fmla="*/ 11 w 48"/>
                <a:gd name="T15" fmla="*/ 49 h 49"/>
                <a:gd name="T16" fmla="*/ 9 w 48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8" name="Freeform 1737"/>
            <p:cNvSpPr>
              <a:spLocks/>
            </p:cNvSpPr>
            <p:nvPr/>
          </p:nvSpPr>
          <p:spPr bwMode="auto">
            <a:xfrm>
              <a:off x="1632" y="2657"/>
              <a:ext cx="40" cy="29"/>
            </a:xfrm>
            <a:custGeom>
              <a:avLst/>
              <a:gdLst>
                <a:gd name="T0" fmla="*/ 15 w 63"/>
                <a:gd name="T1" fmla="*/ 42 h 48"/>
                <a:gd name="T2" fmla="*/ 13 w 63"/>
                <a:gd name="T3" fmla="*/ 48 h 48"/>
                <a:gd name="T4" fmla="*/ 63 w 63"/>
                <a:gd name="T5" fmla="*/ 13 h 48"/>
                <a:gd name="T6" fmla="*/ 54 w 63"/>
                <a:gd name="T7" fmla="*/ 0 h 48"/>
                <a:gd name="T8" fmla="*/ 4 w 63"/>
                <a:gd name="T9" fmla="*/ 35 h 48"/>
                <a:gd name="T10" fmla="*/ 0 w 63"/>
                <a:gd name="T11" fmla="*/ 40 h 48"/>
                <a:gd name="T12" fmla="*/ 4 w 63"/>
                <a:gd name="T13" fmla="*/ 35 h 48"/>
                <a:gd name="T14" fmla="*/ 0 w 63"/>
                <a:gd name="T15" fmla="*/ 36 h 48"/>
                <a:gd name="T16" fmla="*/ 0 w 63"/>
                <a:gd name="T17" fmla="*/ 40 h 48"/>
                <a:gd name="T18" fmla="*/ 15 w 63"/>
                <a:gd name="T19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39" name="Freeform 1738"/>
            <p:cNvSpPr>
              <a:spLocks/>
            </p:cNvSpPr>
            <p:nvPr/>
          </p:nvSpPr>
          <p:spPr bwMode="auto">
            <a:xfrm>
              <a:off x="1632" y="2682"/>
              <a:ext cx="8" cy="12"/>
            </a:xfrm>
            <a:custGeom>
              <a:avLst/>
              <a:gdLst>
                <a:gd name="T0" fmla="*/ 15 w 15"/>
                <a:gd name="T1" fmla="*/ 12 h 19"/>
                <a:gd name="T2" fmla="*/ 15 w 15"/>
                <a:gd name="T3" fmla="*/ 16 h 19"/>
                <a:gd name="T4" fmla="*/ 15 w 15"/>
                <a:gd name="T5" fmla="*/ 2 h 19"/>
                <a:gd name="T6" fmla="*/ 0 w 15"/>
                <a:gd name="T7" fmla="*/ 0 h 19"/>
                <a:gd name="T8" fmla="*/ 0 w 15"/>
                <a:gd name="T9" fmla="*/ 16 h 19"/>
                <a:gd name="T10" fmla="*/ 0 w 15"/>
                <a:gd name="T11" fmla="*/ 19 h 19"/>
                <a:gd name="T12" fmla="*/ 0 w 15"/>
                <a:gd name="T13" fmla="*/ 16 h 19"/>
                <a:gd name="T14" fmla="*/ 0 w 15"/>
                <a:gd name="T15" fmla="*/ 18 h 19"/>
                <a:gd name="T16" fmla="*/ 0 w 15"/>
                <a:gd name="T17" fmla="*/ 19 h 19"/>
                <a:gd name="T18" fmla="*/ 15 w 15"/>
                <a:gd name="T1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0" name="Freeform 1739"/>
            <p:cNvSpPr>
              <a:spLocks/>
            </p:cNvSpPr>
            <p:nvPr/>
          </p:nvSpPr>
          <p:spPr bwMode="auto">
            <a:xfrm>
              <a:off x="1632" y="2689"/>
              <a:ext cx="22" cy="30"/>
            </a:xfrm>
            <a:custGeom>
              <a:avLst/>
              <a:gdLst>
                <a:gd name="T0" fmla="*/ 36 w 36"/>
                <a:gd name="T1" fmla="*/ 40 h 46"/>
                <a:gd name="T2" fmla="*/ 36 w 36"/>
                <a:gd name="T3" fmla="*/ 38 h 46"/>
                <a:gd name="T4" fmla="*/ 15 w 36"/>
                <a:gd name="T5" fmla="*/ 0 h 46"/>
                <a:gd name="T6" fmla="*/ 0 w 36"/>
                <a:gd name="T7" fmla="*/ 7 h 46"/>
                <a:gd name="T8" fmla="*/ 21 w 36"/>
                <a:gd name="T9" fmla="*/ 46 h 46"/>
                <a:gd name="T10" fmla="*/ 36 w 36"/>
                <a:gd name="T11" fmla="*/ 40 h 46"/>
                <a:gd name="T12" fmla="*/ 36 w 36"/>
                <a:gd name="T13" fmla="*/ 38 h 46"/>
                <a:gd name="T14" fmla="*/ 36 w 36"/>
                <a:gd name="T15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1" name="Freeform 1740"/>
            <p:cNvSpPr>
              <a:spLocks/>
            </p:cNvSpPr>
            <p:nvPr/>
          </p:nvSpPr>
          <p:spPr bwMode="auto">
            <a:xfrm>
              <a:off x="1644" y="2714"/>
              <a:ext cx="23" cy="33"/>
            </a:xfrm>
            <a:custGeom>
              <a:avLst/>
              <a:gdLst>
                <a:gd name="T0" fmla="*/ 31 w 35"/>
                <a:gd name="T1" fmla="*/ 38 h 54"/>
                <a:gd name="T2" fmla="*/ 35 w 35"/>
                <a:gd name="T3" fmla="*/ 42 h 54"/>
                <a:gd name="T4" fmla="*/ 15 w 35"/>
                <a:gd name="T5" fmla="*/ 0 h 54"/>
                <a:gd name="T6" fmla="*/ 0 w 35"/>
                <a:gd name="T7" fmla="*/ 6 h 54"/>
                <a:gd name="T8" fmla="*/ 19 w 35"/>
                <a:gd name="T9" fmla="*/ 50 h 54"/>
                <a:gd name="T10" fmla="*/ 23 w 35"/>
                <a:gd name="T11" fmla="*/ 54 h 54"/>
                <a:gd name="T12" fmla="*/ 19 w 35"/>
                <a:gd name="T13" fmla="*/ 50 h 54"/>
                <a:gd name="T14" fmla="*/ 21 w 35"/>
                <a:gd name="T15" fmla="*/ 52 h 54"/>
                <a:gd name="T16" fmla="*/ 23 w 35"/>
                <a:gd name="T17" fmla="*/ 54 h 54"/>
                <a:gd name="T18" fmla="*/ 31 w 35"/>
                <a:gd name="T1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2" name="Freeform 1741"/>
            <p:cNvSpPr>
              <a:spLocks/>
            </p:cNvSpPr>
            <p:nvPr/>
          </p:nvSpPr>
          <p:spPr bwMode="auto">
            <a:xfrm>
              <a:off x="1659" y="2737"/>
              <a:ext cx="27" cy="22"/>
            </a:xfrm>
            <a:custGeom>
              <a:avLst/>
              <a:gdLst>
                <a:gd name="T0" fmla="*/ 42 w 42"/>
                <a:gd name="T1" fmla="*/ 20 h 35"/>
                <a:gd name="T2" fmla="*/ 8 w 42"/>
                <a:gd name="T3" fmla="*/ 0 h 35"/>
                <a:gd name="T4" fmla="*/ 0 w 42"/>
                <a:gd name="T5" fmla="*/ 16 h 35"/>
                <a:gd name="T6" fmla="*/ 35 w 42"/>
                <a:gd name="T7" fmla="*/ 35 h 35"/>
                <a:gd name="T8" fmla="*/ 42 w 42"/>
                <a:gd name="T9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3" name="Freeform 1742"/>
            <p:cNvSpPr>
              <a:spLocks/>
            </p:cNvSpPr>
            <p:nvPr/>
          </p:nvSpPr>
          <p:spPr bwMode="auto">
            <a:xfrm>
              <a:off x="1681" y="2750"/>
              <a:ext cx="11" cy="12"/>
            </a:xfrm>
            <a:custGeom>
              <a:avLst/>
              <a:gdLst>
                <a:gd name="T0" fmla="*/ 13 w 17"/>
                <a:gd name="T1" fmla="*/ 11 h 19"/>
                <a:gd name="T2" fmla="*/ 17 w 17"/>
                <a:gd name="T3" fmla="*/ 3 h 19"/>
                <a:gd name="T4" fmla="*/ 7 w 17"/>
                <a:gd name="T5" fmla="*/ 0 h 19"/>
                <a:gd name="T6" fmla="*/ 0 w 17"/>
                <a:gd name="T7" fmla="*/ 15 h 19"/>
                <a:gd name="T8" fmla="*/ 11 w 17"/>
                <a:gd name="T9" fmla="*/ 19 h 19"/>
                <a:gd name="T10" fmla="*/ 13 w 17"/>
                <a:gd name="T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4" name="Freeform 1743"/>
            <p:cNvSpPr>
              <a:spLocks/>
            </p:cNvSpPr>
            <p:nvPr/>
          </p:nvSpPr>
          <p:spPr bwMode="auto">
            <a:xfrm>
              <a:off x="1319" y="2413"/>
              <a:ext cx="14" cy="16"/>
            </a:xfrm>
            <a:custGeom>
              <a:avLst/>
              <a:gdLst>
                <a:gd name="T0" fmla="*/ 21 w 23"/>
                <a:gd name="T1" fmla="*/ 14 h 27"/>
                <a:gd name="T2" fmla="*/ 23 w 23"/>
                <a:gd name="T3" fmla="*/ 18 h 27"/>
                <a:gd name="T4" fmla="*/ 13 w 23"/>
                <a:gd name="T5" fmla="*/ 0 h 27"/>
                <a:gd name="T6" fmla="*/ 0 w 23"/>
                <a:gd name="T7" fmla="*/ 6 h 27"/>
                <a:gd name="T8" fmla="*/ 9 w 23"/>
                <a:gd name="T9" fmla="*/ 25 h 27"/>
                <a:gd name="T10" fmla="*/ 11 w 23"/>
                <a:gd name="T11" fmla="*/ 27 h 27"/>
                <a:gd name="T12" fmla="*/ 9 w 23"/>
                <a:gd name="T13" fmla="*/ 25 h 27"/>
                <a:gd name="T14" fmla="*/ 9 w 23"/>
                <a:gd name="T15" fmla="*/ 27 h 27"/>
                <a:gd name="T16" fmla="*/ 11 w 23"/>
                <a:gd name="T17" fmla="*/ 27 h 27"/>
                <a:gd name="T18" fmla="*/ 21 w 23"/>
                <a:gd name="T1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5" name="Freeform 1744"/>
            <p:cNvSpPr>
              <a:spLocks/>
            </p:cNvSpPr>
            <p:nvPr/>
          </p:nvSpPr>
          <p:spPr bwMode="auto">
            <a:xfrm>
              <a:off x="1325" y="2422"/>
              <a:ext cx="32" cy="26"/>
            </a:xfrm>
            <a:custGeom>
              <a:avLst/>
              <a:gdLst>
                <a:gd name="T0" fmla="*/ 42 w 50"/>
                <a:gd name="T1" fmla="*/ 25 h 42"/>
                <a:gd name="T2" fmla="*/ 50 w 50"/>
                <a:gd name="T3" fmla="*/ 27 h 42"/>
                <a:gd name="T4" fmla="*/ 10 w 50"/>
                <a:gd name="T5" fmla="*/ 0 h 42"/>
                <a:gd name="T6" fmla="*/ 0 w 50"/>
                <a:gd name="T7" fmla="*/ 13 h 42"/>
                <a:gd name="T8" fmla="*/ 41 w 50"/>
                <a:gd name="T9" fmla="*/ 40 h 42"/>
                <a:gd name="T10" fmla="*/ 48 w 50"/>
                <a:gd name="T11" fmla="*/ 40 h 42"/>
                <a:gd name="T12" fmla="*/ 41 w 50"/>
                <a:gd name="T13" fmla="*/ 40 h 42"/>
                <a:gd name="T14" fmla="*/ 44 w 50"/>
                <a:gd name="T15" fmla="*/ 42 h 42"/>
                <a:gd name="T16" fmla="*/ 48 w 50"/>
                <a:gd name="T17" fmla="*/ 40 h 42"/>
                <a:gd name="T18" fmla="*/ 42 w 50"/>
                <a:gd name="T1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6" name="Freeform 1745"/>
            <p:cNvSpPr>
              <a:spLocks/>
            </p:cNvSpPr>
            <p:nvPr/>
          </p:nvSpPr>
          <p:spPr bwMode="auto">
            <a:xfrm>
              <a:off x="1353" y="2432"/>
              <a:ext cx="22" cy="15"/>
            </a:xfrm>
            <a:custGeom>
              <a:avLst/>
              <a:gdLst>
                <a:gd name="T0" fmla="*/ 33 w 35"/>
                <a:gd name="T1" fmla="*/ 0 h 23"/>
                <a:gd name="T2" fmla="*/ 31 w 35"/>
                <a:gd name="T3" fmla="*/ 0 h 23"/>
                <a:gd name="T4" fmla="*/ 0 w 35"/>
                <a:gd name="T5" fmla="*/ 8 h 23"/>
                <a:gd name="T6" fmla="*/ 6 w 35"/>
                <a:gd name="T7" fmla="*/ 23 h 23"/>
                <a:gd name="T8" fmla="*/ 35 w 35"/>
                <a:gd name="T9" fmla="*/ 16 h 23"/>
                <a:gd name="T10" fmla="*/ 33 w 35"/>
                <a:gd name="T11" fmla="*/ 16 h 23"/>
                <a:gd name="T12" fmla="*/ 33 w 35"/>
                <a:gd name="T13" fmla="*/ 0 h 23"/>
                <a:gd name="T14" fmla="*/ 31 w 35"/>
                <a:gd name="T15" fmla="*/ 0 h 23"/>
                <a:gd name="T16" fmla="*/ 33 w 35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7" name="Freeform 1746"/>
            <p:cNvSpPr>
              <a:spLocks/>
            </p:cNvSpPr>
            <p:nvPr/>
          </p:nvSpPr>
          <p:spPr bwMode="auto">
            <a:xfrm>
              <a:off x="1373" y="2431"/>
              <a:ext cx="14" cy="13"/>
            </a:xfrm>
            <a:custGeom>
              <a:avLst/>
              <a:gdLst>
                <a:gd name="T0" fmla="*/ 23 w 23"/>
                <a:gd name="T1" fmla="*/ 0 h 18"/>
                <a:gd name="T2" fmla="*/ 0 w 23"/>
                <a:gd name="T3" fmla="*/ 2 h 18"/>
                <a:gd name="T4" fmla="*/ 0 w 23"/>
                <a:gd name="T5" fmla="*/ 18 h 18"/>
                <a:gd name="T6" fmla="*/ 23 w 23"/>
                <a:gd name="T7" fmla="*/ 16 h 18"/>
                <a:gd name="T8" fmla="*/ 21 w 23"/>
                <a:gd name="T9" fmla="*/ 16 h 18"/>
                <a:gd name="T10" fmla="*/ 23 w 23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8" name="Freeform 1747"/>
            <p:cNvSpPr>
              <a:spLocks/>
            </p:cNvSpPr>
            <p:nvPr/>
          </p:nvSpPr>
          <p:spPr bwMode="auto">
            <a:xfrm>
              <a:off x="1387" y="2431"/>
              <a:ext cx="24" cy="13"/>
            </a:xfrm>
            <a:custGeom>
              <a:avLst/>
              <a:gdLst>
                <a:gd name="T0" fmla="*/ 21 w 39"/>
                <a:gd name="T1" fmla="*/ 12 h 21"/>
                <a:gd name="T2" fmla="*/ 31 w 39"/>
                <a:gd name="T3" fmla="*/ 4 h 21"/>
                <a:gd name="T4" fmla="*/ 2 w 39"/>
                <a:gd name="T5" fmla="*/ 0 h 21"/>
                <a:gd name="T6" fmla="*/ 0 w 39"/>
                <a:gd name="T7" fmla="*/ 16 h 21"/>
                <a:gd name="T8" fmla="*/ 29 w 39"/>
                <a:gd name="T9" fmla="*/ 19 h 21"/>
                <a:gd name="T10" fmla="*/ 39 w 39"/>
                <a:gd name="T11" fmla="*/ 12 h 21"/>
                <a:gd name="T12" fmla="*/ 29 w 39"/>
                <a:gd name="T13" fmla="*/ 19 h 21"/>
                <a:gd name="T14" fmla="*/ 39 w 39"/>
                <a:gd name="T15" fmla="*/ 21 h 21"/>
                <a:gd name="T16" fmla="*/ 39 w 39"/>
                <a:gd name="T17" fmla="*/ 12 h 21"/>
                <a:gd name="T18" fmla="*/ 21 w 39"/>
                <a:gd name="T1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49" name="Freeform 1748"/>
            <p:cNvSpPr>
              <a:spLocks/>
            </p:cNvSpPr>
            <p:nvPr/>
          </p:nvSpPr>
          <p:spPr bwMode="auto">
            <a:xfrm>
              <a:off x="1399" y="2422"/>
              <a:ext cx="12" cy="17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 h 27"/>
                <a:gd name="T4" fmla="*/ 2 w 20"/>
                <a:gd name="T5" fmla="*/ 27 h 27"/>
                <a:gd name="T6" fmla="*/ 20 w 20"/>
                <a:gd name="T7" fmla="*/ 27 h 27"/>
                <a:gd name="T8" fmla="*/ 18 w 20"/>
                <a:gd name="T9" fmla="*/ 2 h 27"/>
                <a:gd name="T10" fmla="*/ 18 w 20"/>
                <a:gd name="T11" fmla="*/ 4 h 27"/>
                <a:gd name="T12" fmla="*/ 0 w 20"/>
                <a:gd name="T13" fmla="*/ 0 h 27"/>
                <a:gd name="T14" fmla="*/ 0 w 20"/>
                <a:gd name="T15" fmla="*/ 2 h 27"/>
                <a:gd name="T16" fmla="*/ 0 w 20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0" name="Freeform 1749"/>
            <p:cNvSpPr>
              <a:spLocks/>
            </p:cNvSpPr>
            <p:nvPr/>
          </p:nvSpPr>
          <p:spPr bwMode="auto">
            <a:xfrm>
              <a:off x="1399" y="2407"/>
              <a:ext cx="14" cy="18"/>
            </a:xfrm>
            <a:custGeom>
              <a:avLst/>
              <a:gdLst>
                <a:gd name="T0" fmla="*/ 8 w 22"/>
                <a:gd name="T1" fmla="*/ 0 h 29"/>
                <a:gd name="T2" fmla="*/ 6 w 22"/>
                <a:gd name="T3" fmla="*/ 2 h 29"/>
                <a:gd name="T4" fmla="*/ 0 w 22"/>
                <a:gd name="T5" fmla="*/ 25 h 29"/>
                <a:gd name="T6" fmla="*/ 18 w 22"/>
                <a:gd name="T7" fmla="*/ 29 h 29"/>
                <a:gd name="T8" fmla="*/ 22 w 22"/>
                <a:gd name="T9" fmla="*/ 6 h 29"/>
                <a:gd name="T10" fmla="*/ 22 w 22"/>
                <a:gd name="T11" fmla="*/ 8 h 29"/>
                <a:gd name="T12" fmla="*/ 8 w 22"/>
                <a:gd name="T13" fmla="*/ 0 h 29"/>
                <a:gd name="T14" fmla="*/ 6 w 22"/>
                <a:gd name="T15" fmla="*/ 2 h 29"/>
                <a:gd name="T16" fmla="*/ 8 w 22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1" name="Freeform 1750"/>
            <p:cNvSpPr>
              <a:spLocks/>
            </p:cNvSpPr>
            <p:nvPr/>
          </p:nvSpPr>
          <p:spPr bwMode="auto">
            <a:xfrm>
              <a:off x="1404" y="2389"/>
              <a:ext cx="17" cy="22"/>
            </a:xfrm>
            <a:custGeom>
              <a:avLst/>
              <a:gdLst>
                <a:gd name="T0" fmla="*/ 21 w 29"/>
                <a:gd name="T1" fmla="*/ 0 h 37"/>
                <a:gd name="T2" fmla="*/ 15 w 29"/>
                <a:gd name="T3" fmla="*/ 4 h 37"/>
                <a:gd name="T4" fmla="*/ 0 w 29"/>
                <a:gd name="T5" fmla="*/ 29 h 37"/>
                <a:gd name="T6" fmla="*/ 14 w 29"/>
                <a:gd name="T7" fmla="*/ 37 h 37"/>
                <a:gd name="T8" fmla="*/ 29 w 29"/>
                <a:gd name="T9" fmla="*/ 12 h 37"/>
                <a:gd name="T10" fmla="*/ 21 w 29"/>
                <a:gd name="T11" fmla="*/ 16 h 37"/>
                <a:gd name="T12" fmla="*/ 21 w 29"/>
                <a:gd name="T13" fmla="*/ 0 h 37"/>
                <a:gd name="T14" fmla="*/ 17 w 29"/>
                <a:gd name="T15" fmla="*/ 0 h 37"/>
                <a:gd name="T16" fmla="*/ 15 w 29"/>
                <a:gd name="T17" fmla="*/ 4 h 37"/>
                <a:gd name="T18" fmla="*/ 21 w 29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2" name="Freeform 1751"/>
            <p:cNvSpPr>
              <a:spLocks/>
            </p:cNvSpPr>
            <p:nvPr/>
          </p:nvSpPr>
          <p:spPr bwMode="auto">
            <a:xfrm>
              <a:off x="1416" y="2386"/>
              <a:ext cx="185" cy="12"/>
            </a:xfrm>
            <a:custGeom>
              <a:avLst/>
              <a:gdLst>
                <a:gd name="T0" fmla="*/ 290 w 292"/>
                <a:gd name="T1" fmla="*/ 8 h 22"/>
                <a:gd name="T2" fmla="*/ 290 w 292"/>
                <a:gd name="T3" fmla="*/ 0 h 22"/>
                <a:gd name="T4" fmla="*/ 0 w 292"/>
                <a:gd name="T5" fmla="*/ 6 h 22"/>
                <a:gd name="T6" fmla="*/ 0 w 292"/>
                <a:gd name="T7" fmla="*/ 22 h 22"/>
                <a:gd name="T8" fmla="*/ 292 w 292"/>
                <a:gd name="T9" fmla="*/ 16 h 22"/>
                <a:gd name="T10" fmla="*/ 290 w 292"/>
                <a:gd name="T11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3" name="Freeform 1752"/>
            <p:cNvSpPr>
              <a:spLocks/>
            </p:cNvSpPr>
            <p:nvPr/>
          </p:nvSpPr>
          <p:spPr bwMode="auto">
            <a:xfrm>
              <a:off x="1286" y="1956"/>
              <a:ext cx="11" cy="42"/>
            </a:xfrm>
            <a:custGeom>
              <a:avLst/>
              <a:gdLst>
                <a:gd name="T0" fmla="*/ 17 w 19"/>
                <a:gd name="T1" fmla="*/ 63 h 69"/>
                <a:gd name="T2" fmla="*/ 19 w 19"/>
                <a:gd name="T3" fmla="*/ 67 h 69"/>
                <a:gd name="T4" fmla="*/ 15 w 19"/>
                <a:gd name="T5" fmla="*/ 0 h 69"/>
                <a:gd name="T6" fmla="*/ 0 w 19"/>
                <a:gd name="T7" fmla="*/ 1 h 69"/>
                <a:gd name="T8" fmla="*/ 2 w 19"/>
                <a:gd name="T9" fmla="*/ 67 h 69"/>
                <a:gd name="T10" fmla="*/ 4 w 19"/>
                <a:gd name="T11" fmla="*/ 69 h 69"/>
                <a:gd name="T12" fmla="*/ 2 w 19"/>
                <a:gd name="T13" fmla="*/ 67 h 69"/>
                <a:gd name="T14" fmla="*/ 2 w 19"/>
                <a:gd name="T15" fmla="*/ 69 h 69"/>
                <a:gd name="T16" fmla="*/ 4 w 19"/>
                <a:gd name="T17" fmla="*/ 69 h 69"/>
                <a:gd name="T18" fmla="*/ 17 w 19"/>
                <a:gd name="T19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4" name="Freeform 1753"/>
            <p:cNvSpPr>
              <a:spLocks/>
            </p:cNvSpPr>
            <p:nvPr/>
          </p:nvSpPr>
          <p:spPr bwMode="auto">
            <a:xfrm>
              <a:off x="1287" y="1995"/>
              <a:ext cx="23" cy="33"/>
            </a:xfrm>
            <a:custGeom>
              <a:avLst/>
              <a:gdLst>
                <a:gd name="T0" fmla="*/ 32 w 32"/>
                <a:gd name="T1" fmla="*/ 46 h 52"/>
                <a:gd name="T2" fmla="*/ 13 w 32"/>
                <a:gd name="T3" fmla="*/ 0 h 52"/>
                <a:gd name="T4" fmla="*/ 0 w 32"/>
                <a:gd name="T5" fmla="*/ 6 h 52"/>
                <a:gd name="T6" fmla="*/ 19 w 32"/>
                <a:gd name="T7" fmla="*/ 52 h 52"/>
                <a:gd name="T8" fmla="*/ 32 w 32"/>
                <a:gd name="T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5" name="Freeform 1754"/>
            <p:cNvSpPr>
              <a:spLocks/>
            </p:cNvSpPr>
            <p:nvPr/>
          </p:nvSpPr>
          <p:spPr bwMode="auto">
            <a:xfrm>
              <a:off x="1300" y="2023"/>
              <a:ext cx="25" cy="38"/>
            </a:xfrm>
            <a:custGeom>
              <a:avLst/>
              <a:gdLst>
                <a:gd name="T0" fmla="*/ 38 w 40"/>
                <a:gd name="T1" fmla="*/ 58 h 59"/>
                <a:gd name="T2" fmla="*/ 38 w 40"/>
                <a:gd name="T3" fmla="*/ 54 h 59"/>
                <a:gd name="T4" fmla="*/ 13 w 40"/>
                <a:gd name="T5" fmla="*/ 0 h 59"/>
                <a:gd name="T6" fmla="*/ 0 w 40"/>
                <a:gd name="T7" fmla="*/ 6 h 59"/>
                <a:gd name="T8" fmla="*/ 25 w 40"/>
                <a:gd name="T9" fmla="*/ 59 h 59"/>
                <a:gd name="T10" fmla="*/ 23 w 40"/>
                <a:gd name="T11" fmla="*/ 56 h 59"/>
                <a:gd name="T12" fmla="*/ 38 w 40"/>
                <a:gd name="T13" fmla="*/ 58 h 59"/>
                <a:gd name="T14" fmla="*/ 40 w 40"/>
                <a:gd name="T15" fmla="*/ 56 h 59"/>
                <a:gd name="T16" fmla="*/ 38 w 40"/>
                <a:gd name="T17" fmla="*/ 54 h 59"/>
                <a:gd name="T18" fmla="*/ 38 w 40"/>
                <a:gd name="T19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6" name="Freeform 1755"/>
            <p:cNvSpPr>
              <a:spLocks/>
            </p:cNvSpPr>
            <p:nvPr/>
          </p:nvSpPr>
          <p:spPr bwMode="auto">
            <a:xfrm>
              <a:off x="1307" y="2058"/>
              <a:ext cx="18" cy="37"/>
            </a:xfrm>
            <a:custGeom>
              <a:avLst/>
              <a:gdLst>
                <a:gd name="T0" fmla="*/ 16 w 27"/>
                <a:gd name="T1" fmla="*/ 59 h 59"/>
                <a:gd name="T2" fmla="*/ 16 w 27"/>
                <a:gd name="T3" fmla="*/ 57 h 59"/>
                <a:gd name="T4" fmla="*/ 27 w 27"/>
                <a:gd name="T5" fmla="*/ 2 h 59"/>
                <a:gd name="T6" fmla="*/ 12 w 27"/>
                <a:gd name="T7" fmla="*/ 0 h 59"/>
                <a:gd name="T8" fmla="*/ 0 w 27"/>
                <a:gd name="T9" fmla="*/ 55 h 59"/>
                <a:gd name="T10" fmla="*/ 16 w 27"/>
                <a:gd name="T11" fmla="*/ 59 h 59"/>
                <a:gd name="T12" fmla="*/ 16 w 27"/>
                <a:gd name="T13" fmla="*/ 57 h 59"/>
                <a:gd name="T14" fmla="*/ 16 w 27"/>
                <a:gd name="T1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7" name="Freeform 1756"/>
            <p:cNvSpPr>
              <a:spLocks/>
            </p:cNvSpPr>
            <p:nvPr/>
          </p:nvSpPr>
          <p:spPr bwMode="auto">
            <a:xfrm>
              <a:off x="1300" y="2092"/>
              <a:ext cx="17" cy="32"/>
            </a:xfrm>
            <a:custGeom>
              <a:avLst/>
              <a:gdLst>
                <a:gd name="T0" fmla="*/ 15 w 27"/>
                <a:gd name="T1" fmla="*/ 48 h 50"/>
                <a:gd name="T2" fmla="*/ 15 w 27"/>
                <a:gd name="T3" fmla="*/ 50 h 50"/>
                <a:gd name="T4" fmla="*/ 27 w 27"/>
                <a:gd name="T5" fmla="*/ 4 h 50"/>
                <a:gd name="T6" fmla="*/ 11 w 27"/>
                <a:gd name="T7" fmla="*/ 0 h 50"/>
                <a:gd name="T8" fmla="*/ 0 w 27"/>
                <a:gd name="T9" fmla="*/ 46 h 50"/>
                <a:gd name="T10" fmla="*/ 0 w 27"/>
                <a:gd name="T11" fmla="*/ 48 h 50"/>
                <a:gd name="T12" fmla="*/ 0 w 27"/>
                <a:gd name="T13" fmla="*/ 46 h 50"/>
                <a:gd name="T14" fmla="*/ 0 w 27"/>
                <a:gd name="T15" fmla="*/ 48 h 50"/>
                <a:gd name="T16" fmla="*/ 15 w 27"/>
                <a:gd name="T17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8" name="Freeform 1757"/>
            <p:cNvSpPr>
              <a:spLocks/>
            </p:cNvSpPr>
            <p:nvPr/>
          </p:nvSpPr>
          <p:spPr bwMode="auto">
            <a:xfrm>
              <a:off x="1297" y="2123"/>
              <a:ext cx="13" cy="40"/>
            </a:xfrm>
            <a:custGeom>
              <a:avLst/>
              <a:gdLst>
                <a:gd name="T0" fmla="*/ 15 w 19"/>
                <a:gd name="T1" fmla="*/ 62 h 67"/>
                <a:gd name="T2" fmla="*/ 17 w 19"/>
                <a:gd name="T3" fmla="*/ 64 h 67"/>
                <a:gd name="T4" fmla="*/ 19 w 19"/>
                <a:gd name="T5" fmla="*/ 0 h 67"/>
                <a:gd name="T6" fmla="*/ 4 w 19"/>
                <a:gd name="T7" fmla="*/ 0 h 67"/>
                <a:gd name="T8" fmla="*/ 0 w 19"/>
                <a:gd name="T9" fmla="*/ 64 h 67"/>
                <a:gd name="T10" fmla="*/ 0 w 19"/>
                <a:gd name="T11" fmla="*/ 67 h 67"/>
                <a:gd name="T12" fmla="*/ 0 w 19"/>
                <a:gd name="T13" fmla="*/ 64 h 67"/>
                <a:gd name="T14" fmla="*/ 0 w 19"/>
                <a:gd name="T15" fmla="*/ 65 h 67"/>
                <a:gd name="T16" fmla="*/ 0 w 19"/>
                <a:gd name="T17" fmla="*/ 67 h 67"/>
                <a:gd name="T18" fmla="*/ 15 w 19"/>
                <a:gd name="T1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59" name="Freeform 1758"/>
            <p:cNvSpPr>
              <a:spLocks/>
            </p:cNvSpPr>
            <p:nvPr/>
          </p:nvSpPr>
          <p:spPr bwMode="auto">
            <a:xfrm>
              <a:off x="1297" y="2160"/>
              <a:ext cx="25" cy="46"/>
            </a:xfrm>
            <a:custGeom>
              <a:avLst/>
              <a:gdLst>
                <a:gd name="T0" fmla="*/ 39 w 39"/>
                <a:gd name="T1" fmla="*/ 71 h 71"/>
                <a:gd name="T2" fmla="*/ 39 w 39"/>
                <a:gd name="T3" fmla="*/ 65 h 71"/>
                <a:gd name="T4" fmla="*/ 15 w 39"/>
                <a:gd name="T5" fmla="*/ 0 h 71"/>
                <a:gd name="T6" fmla="*/ 0 w 39"/>
                <a:gd name="T7" fmla="*/ 5 h 71"/>
                <a:gd name="T8" fmla="*/ 23 w 39"/>
                <a:gd name="T9" fmla="*/ 71 h 71"/>
                <a:gd name="T10" fmla="*/ 23 w 39"/>
                <a:gd name="T11" fmla="*/ 67 h 71"/>
                <a:gd name="T12" fmla="*/ 39 w 39"/>
                <a:gd name="T13" fmla="*/ 71 h 71"/>
                <a:gd name="T14" fmla="*/ 39 w 39"/>
                <a:gd name="T15" fmla="*/ 69 h 71"/>
                <a:gd name="T16" fmla="*/ 39 w 39"/>
                <a:gd name="T17" fmla="*/ 65 h 71"/>
                <a:gd name="T18" fmla="*/ 39 w 39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0" name="Freeform 1759"/>
            <p:cNvSpPr>
              <a:spLocks/>
            </p:cNvSpPr>
            <p:nvPr/>
          </p:nvSpPr>
          <p:spPr bwMode="auto">
            <a:xfrm>
              <a:off x="1306" y="2203"/>
              <a:ext cx="16" cy="29"/>
            </a:xfrm>
            <a:custGeom>
              <a:avLst/>
              <a:gdLst>
                <a:gd name="T0" fmla="*/ 15 w 27"/>
                <a:gd name="T1" fmla="*/ 44 h 46"/>
                <a:gd name="T2" fmla="*/ 15 w 27"/>
                <a:gd name="T3" fmla="*/ 46 h 46"/>
                <a:gd name="T4" fmla="*/ 27 w 27"/>
                <a:gd name="T5" fmla="*/ 4 h 46"/>
                <a:gd name="T6" fmla="*/ 11 w 27"/>
                <a:gd name="T7" fmla="*/ 0 h 46"/>
                <a:gd name="T8" fmla="*/ 0 w 27"/>
                <a:gd name="T9" fmla="*/ 40 h 46"/>
                <a:gd name="T10" fmla="*/ 0 w 27"/>
                <a:gd name="T11" fmla="*/ 42 h 46"/>
                <a:gd name="T12" fmla="*/ 0 w 27"/>
                <a:gd name="T13" fmla="*/ 40 h 46"/>
                <a:gd name="T14" fmla="*/ 0 w 27"/>
                <a:gd name="T15" fmla="*/ 42 h 46"/>
                <a:gd name="T16" fmla="*/ 15 w 27"/>
                <a:gd name="T17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1" name="Freeform 1760"/>
            <p:cNvSpPr>
              <a:spLocks/>
            </p:cNvSpPr>
            <p:nvPr/>
          </p:nvSpPr>
          <p:spPr bwMode="auto">
            <a:xfrm>
              <a:off x="1300" y="2229"/>
              <a:ext cx="15" cy="59"/>
            </a:xfrm>
            <a:custGeom>
              <a:avLst/>
              <a:gdLst>
                <a:gd name="T0" fmla="*/ 17 w 23"/>
                <a:gd name="T1" fmla="*/ 96 h 96"/>
                <a:gd name="T2" fmla="*/ 23 w 23"/>
                <a:gd name="T3" fmla="*/ 2 h 96"/>
                <a:gd name="T4" fmla="*/ 8 w 23"/>
                <a:gd name="T5" fmla="*/ 0 h 96"/>
                <a:gd name="T6" fmla="*/ 0 w 23"/>
                <a:gd name="T7" fmla="*/ 96 h 96"/>
                <a:gd name="T8" fmla="*/ 17 w 23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2" name="Freeform 1761"/>
            <p:cNvSpPr>
              <a:spLocks/>
            </p:cNvSpPr>
            <p:nvPr/>
          </p:nvSpPr>
          <p:spPr bwMode="auto">
            <a:xfrm>
              <a:off x="1300" y="2288"/>
              <a:ext cx="11" cy="39"/>
            </a:xfrm>
            <a:custGeom>
              <a:avLst/>
              <a:gdLst>
                <a:gd name="T0" fmla="*/ 17 w 17"/>
                <a:gd name="T1" fmla="*/ 63 h 63"/>
                <a:gd name="T2" fmla="*/ 17 w 17"/>
                <a:gd name="T3" fmla="*/ 0 h 63"/>
                <a:gd name="T4" fmla="*/ 0 w 17"/>
                <a:gd name="T5" fmla="*/ 0 h 63"/>
                <a:gd name="T6" fmla="*/ 2 w 17"/>
                <a:gd name="T7" fmla="*/ 63 h 63"/>
                <a:gd name="T8" fmla="*/ 17 w 17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3" name="Freeform 1762"/>
            <p:cNvSpPr>
              <a:spLocks/>
            </p:cNvSpPr>
            <p:nvPr/>
          </p:nvSpPr>
          <p:spPr bwMode="auto">
            <a:xfrm>
              <a:off x="1300" y="2327"/>
              <a:ext cx="11" cy="34"/>
            </a:xfrm>
            <a:custGeom>
              <a:avLst/>
              <a:gdLst>
                <a:gd name="T0" fmla="*/ 15 w 17"/>
                <a:gd name="T1" fmla="*/ 54 h 54"/>
                <a:gd name="T2" fmla="*/ 17 w 17"/>
                <a:gd name="T3" fmla="*/ 0 h 54"/>
                <a:gd name="T4" fmla="*/ 2 w 17"/>
                <a:gd name="T5" fmla="*/ 0 h 54"/>
                <a:gd name="T6" fmla="*/ 0 w 17"/>
                <a:gd name="T7" fmla="*/ 54 h 54"/>
                <a:gd name="T8" fmla="*/ 15 w 17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4" name="Freeform 1763"/>
            <p:cNvSpPr>
              <a:spLocks/>
            </p:cNvSpPr>
            <p:nvPr/>
          </p:nvSpPr>
          <p:spPr bwMode="auto">
            <a:xfrm>
              <a:off x="1300" y="2361"/>
              <a:ext cx="13" cy="28"/>
            </a:xfrm>
            <a:custGeom>
              <a:avLst/>
              <a:gdLst>
                <a:gd name="T0" fmla="*/ 17 w 19"/>
                <a:gd name="T1" fmla="*/ 38 h 44"/>
                <a:gd name="T2" fmla="*/ 19 w 19"/>
                <a:gd name="T3" fmla="*/ 40 h 44"/>
                <a:gd name="T4" fmla="*/ 15 w 19"/>
                <a:gd name="T5" fmla="*/ 0 h 44"/>
                <a:gd name="T6" fmla="*/ 0 w 19"/>
                <a:gd name="T7" fmla="*/ 0 h 44"/>
                <a:gd name="T8" fmla="*/ 2 w 19"/>
                <a:gd name="T9" fmla="*/ 42 h 44"/>
                <a:gd name="T10" fmla="*/ 4 w 19"/>
                <a:gd name="T11" fmla="*/ 44 h 44"/>
                <a:gd name="T12" fmla="*/ 2 w 19"/>
                <a:gd name="T13" fmla="*/ 42 h 44"/>
                <a:gd name="T14" fmla="*/ 2 w 19"/>
                <a:gd name="T15" fmla="*/ 44 h 44"/>
                <a:gd name="T16" fmla="*/ 4 w 19"/>
                <a:gd name="T17" fmla="*/ 44 h 44"/>
                <a:gd name="T18" fmla="*/ 17 w 19"/>
                <a:gd name="T19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5" name="Freeform 1764"/>
            <p:cNvSpPr>
              <a:spLocks/>
            </p:cNvSpPr>
            <p:nvPr/>
          </p:nvSpPr>
          <p:spPr bwMode="auto">
            <a:xfrm>
              <a:off x="1302" y="2386"/>
              <a:ext cx="25" cy="30"/>
            </a:xfrm>
            <a:custGeom>
              <a:avLst/>
              <a:gdLst>
                <a:gd name="T0" fmla="*/ 32 w 38"/>
                <a:gd name="T1" fmla="*/ 50 h 52"/>
                <a:gd name="T2" fmla="*/ 38 w 38"/>
                <a:gd name="T3" fmla="*/ 46 h 52"/>
                <a:gd name="T4" fmla="*/ 13 w 38"/>
                <a:gd name="T5" fmla="*/ 0 h 52"/>
                <a:gd name="T6" fmla="*/ 0 w 38"/>
                <a:gd name="T7" fmla="*/ 6 h 52"/>
                <a:gd name="T8" fmla="*/ 25 w 38"/>
                <a:gd name="T9" fmla="*/ 52 h 52"/>
                <a:gd name="T10" fmla="*/ 32 w 38"/>
                <a:gd name="T1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6" name="Freeform 1765"/>
            <p:cNvSpPr>
              <a:spLocks/>
            </p:cNvSpPr>
            <p:nvPr/>
          </p:nvSpPr>
          <p:spPr bwMode="auto">
            <a:xfrm>
              <a:off x="1192" y="1673"/>
              <a:ext cx="29" cy="167"/>
            </a:xfrm>
            <a:custGeom>
              <a:avLst/>
              <a:gdLst>
                <a:gd name="T0" fmla="*/ 44 w 44"/>
                <a:gd name="T1" fmla="*/ 261 h 270"/>
                <a:gd name="T2" fmla="*/ 44 w 44"/>
                <a:gd name="T3" fmla="*/ 265 h 270"/>
                <a:gd name="T4" fmla="*/ 15 w 44"/>
                <a:gd name="T5" fmla="*/ 0 h 270"/>
                <a:gd name="T6" fmla="*/ 0 w 44"/>
                <a:gd name="T7" fmla="*/ 2 h 270"/>
                <a:gd name="T8" fmla="*/ 29 w 44"/>
                <a:gd name="T9" fmla="*/ 266 h 270"/>
                <a:gd name="T10" fmla="*/ 31 w 44"/>
                <a:gd name="T11" fmla="*/ 270 h 270"/>
                <a:gd name="T12" fmla="*/ 29 w 44"/>
                <a:gd name="T13" fmla="*/ 266 h 270"/>
                <a:gd name="T14" fmla="*/ 29 w 44"/>
                <a:gd name="T15" fmla="*/ 268 h 270"/>
                <a:gd name="T16" fmla="*/ 31 w 44"/>
                <a:gd name="T17" fmla="*/ 270 h 270"/>
                <a:gd name="T18" fmla="*/ 44 w 44"/>
                <a:gd name="T19" fmla="*/ 26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7" name="Freeform 1766"/>
            <p:cNvSpPr>
              <a:spLocks/>
            </p:cNvSpPr>
            <p:nvPr/>
          </p:nvSpPr>
          <p:spPr bwMode="auto">
            <a:xfrm>
              <a:off x="1213" y="1836"/>
              <a:ext cx="40" cy="49"/>
            </a:xfrm>
            <a:custGeom>
              <a:avLst/>
              <a:gdLst>
                <a:gd name="T0" fmla="*/ 65 w 65"/>
                <a:gd name="T1" fmla="*/ 69 h 78"/>
                <a:gd name="T2" fmla="*/ 13 w 65"/>
                <a:gd name="T3" fmla="*/ 0 h 78"/>
                <a:gd name="T4" fmla="*/ 0 w 65"/>
                <a:gd name="T5" fmla="*/ 9 h 78"/>
                <a:gd name="T6" fmla="*/ 54 w 65"/>
                <a:gd name="T7" fmla="*/ 78 h 78"/>
                <a:gd name="T8" fmla="*/ 65 w 65"/>
                <a:gd name="T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8" name="Freeform 1767"/>
            <p:cNvSpPr>
              <a:spLocks/>
            </p:cNvSpPr>
            <p:nvPr/>
          </p:nvSpPr>
          <p:spPr bwMode="auto">
            <a:xfrm>
              <a:off x="1247" y="1879"/>
              <a:ext cx="34" cy="42"/>
            </a:xfrm>
            <a:custGeom>
              <a:avLst/>
              <a:gdLst>
                <a:gd name="T0" fmla="*/ 55 w 55"/>
                <a:gd name="T1" fmla="*/ 63 h 69"/>
                <a:gd name="T2" fmla="*/ 55 w 55"/>
                <a:gd name="T3" fmla="*/ 61 h 69"/>
                <a:gd name="T4" fmla="*/ 11 w 55"/>
                <a:gd name="T5" fmla="*/ 0 h 69"/>
                <a:gd name="T6" fmla="*/ 0 w 55"/>
                <a:gd name="T7" fmla="*/ 9 h 69"/>
                <a:gd name="T8" fmla="*/ 42 w 55"/>
                <a:gd name="T9" fmla="*/ 69 h 69"/>
                <a:gd name="T10" fmla="*/ 40 w 55"/>
                <a:gd name="T11" fmla="*/ 67 h 69"/>
                <a:gd name="T12" fmla="*/ 55 w 55"/>
                <a:gd name="T13" fmla="*/ 63 h 69"/>
                <a:gd name="T14" fmla="*/ 55 w 55"/>
                <a:gd name="T15" fmla="*/ 61 h 69"/>
                <a:gd name="T16" fmla="*/ 55 w 55"/>
                <a:gd name="T1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9" name="Freeform 1768"/>
            <p:cNvSpPr>
              <a:spLocks/>
            </p:cNvSpPr>
            <p:nvPr/>
          </p:nvSpPr>
          <p:spPr bwMode="auto">
            <a:xfrm>
              <a:off x="1273" y="1918"/>
              <a:ext cx="22" cy="40"/>
            </a:xfrm>
            <a:custGeom>
              <a:avLst/>
              <a:gdLst>
                <a:gd name="T0" fmla="*/ 29 w 36"/>
                <a:gd name="T1" fmla="*/ 62 h 65"/>
                <a:gd name="T2" fmla="*/ 36 w 36"/>
                <a:gd name="T3" fmla="*/ 60 h 65"/>
                <a:gd name="T4" fmla="*/ 15 w 36"/>
                <a:gd name="T5" fmla="*/ 0 h 65"/>
                <a:gd name="T6" fmla="*/ 0 w 36"/>
                <a:gd name="T7" fmla="*/ 4 h 65"/>
                <a:gd name="T8" fmla="*/ 21 w 36"/>
                <a:gd name="T9" fmla="*/ 65 h 65"/>
                <a:gd name="T10" fmla="*/ 29 w 36"/>
                <a:gd name="T11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0" name="Freeform 1769"/>
            <p:cNvSpPr>
              <a:spLocks/>
            </p:cNvSpPr>
            <p:nvPr/>
          </p:nvSpPr>
          <p:spPr bwMode="auto">
            <a:xfrm>
              <a:off x="2235" y="3609"/>
              <a:ext cx="12" cy="16"/>
            </a:xfrm>
            <a:custGeom>
              <a:avLst/>
              <a:gdLst>
                <a:gd name="T0" fmla="*/ 11 w 19"/>
                <a:gd name="T1" fmla="*/ 20 h 27"/>
                <a:gd name="T2" fmla="*/ 0 w 19"/>
                <a:gd name="T3" fmla="*/ 18 h 27"/>
                <a:gd name="T4" fmla="*/ 6 w 19"/>
                <a:gd name="T5" fmla="*/ 27 h 27"/>
                <a:gd name="T6" fmla="*/ 19 w 19"/>
                <a:gd name="T7" fmla="*/ 20 h 27"/>
                <a:gd name="T8" fmla="*/ 13 w 19"/>
                <a:gd name="T9" fmla="*/ 10 h 27"/>
                <a:gd name="T10" fmla="*/ 2 w 19"/>
                <a:gd name="T11" fmla="*/ 8 h 27"/>
                <a:gd name="T12" fmla="*/ 13 w 19"/>
                <a:gd name="T13" fmla="*/ 10 h 27"/>
                <a:gd name="T14" fmla="*/ 10 w 19"/>
                <a:gd name="T15" fmla="*/ 0 h 27"/>
                <a:gd name="T16" fmla="*/ 2 w 19"/>
                <a:gd name="T17" fmla="*/ 8 h 27"/>
                <a:gd name="T18" fmla="*/ 11 w 19"/>
                <a:gd name="T1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1" name="Freeform 1770"/>
            <p:cNvSpPr>
              <a:spLocks/>
            </p:cNvSpPr>
            <p:nvPr/>
          </p:nvSpPr>
          <p:spPr bwMode="auto">
            <a:xfrm>
              <a:off x="2222" y="3614"/>
              <a:ext cx="20" cy="19"/>
            </a:xfrm>
            <a:custGeom>
              <a:avLst/>
              <a:gdLst>
                <a:gd name="T0" fmla="*/ 7 w 30"/>
                <a:gd name="T1" fmla="*/ 33 h 33"/>
                <a:gd name="T2" fmla="*/ 9 w 30"/>
                <a:gd name="T3" fmla="*/ 31 h 33"/>
                <a:gd name="T4" fmla="*/ 30 w 30"/>
                <a:gd name="T5" fmla="*/ 12 h 33"/>
                <a:gd name="T6" fmla="*/ 21 w 30"/>
                <a:gd name="T7" fmla="*/ 0 h 33"/>
                <a:gd name="T8" fmla="*/ 0 w 30"/>
                <a:gd name="T9" fmla="*/ 19 h 33"/>
                <a:gd name="T10" fmla="*/ 2 w 30"/>
                <a:gd name="T11" fmla="*/ 17 h 33"/>
                <a:gd name="T12" fmla="*/ 7 w 30"/>
                <a:gd name="T13" fmla="*/ 33 h 33"/>
                <a:gd name="T14" fmla="*/ 9 w 30"/>
                <a:gd name="T15" fmla="*/ 31 h 33"/>
                <a:gd name="T16" fmla="*/ 7 w 3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2" name="Freeform 1771"/>
            <p:cNvSpPr>
              <a:spLocks/>
            </p:cNvSpPr>
            <p:nvPr/>
          </p:nvSpPr>
          <p:spPr bwMode="auto">
            <a:xfrm>
              <a:off x="2216" y="3624"/>
              <a:ext cx="12" cy="12"/>
            </a:xfrm>
            <a:custGeom>
              <a:avLst/>
              <a:gdLst>
                <a:gd name="T0" fmla="*/ 4 w 15"/>
                <a:gd name="T1" fmla="*/ 12 h 20"/>
                <a:gd name="T2" fmla="*/ 6 w 15"/>
                <a:gd name="T3" fmla="*/ 20 h 20"/>
                <a:gd name="T4" fmla="*/ 15 w 15"/>
                <a:gd name="T5" fmla="*/ 16 h 20"/>
                <a:gd name="T6" fmla="*/ 10 w 15"/>
                <a:gd name="T7" fmla="*/ 0 h 20"/>
                <a:gd name="T8" fmla="*/ 0 w 15"/>
                <a:gd name="T9" fmla="*/ 4 h 20"/>
                <a:gd name="T10" fmla="*/ 4 w 15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3" name="Freeform 1772"/>
            <p:cNvSpPr>
              <a:spLocks/>
            </p:cNvSpPr>
            <p:nvPr/>
          </p:nvSpPr>
          <p:spPr bwMode="auto">
            <a:xfrm>
              <a:off x="2238" y="3621"/>
              <a:ext cx="70" cy="118"/>
            </a:xfrm>
            <a:custGeom>
              <a:avLst/>
              <a:gdLst>
                <a:gd name="T0" fmla="*/ 7 w 111"/>
                <a:gd name="T1" fmla="*/ 3 h 191"/>
                <a:gd name="T2" fmla="*/ 0 w 111"/>
                <a:gd name="T3" fmla="*/ 7 h 191"/>
                <a:gd name="T4" fmla="*/ 98 w 111"/>
                <a:gd name="T5" fmla="*/ 191 h 191"/>
                <a:gd name="T6" fmla="*/ 111 w 111"/>
                <a:gd name="T7" fmla="*/ 184 h 191"/>
                <a:gd name="T8" fmla="*/ 13 w 111"/>
                <a:gd name="T9" fmla="*/ 0 h 191"/>
                <a:gd name="T10" fmla="*/ 7 w 111"/>
                <a:gd name="T11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4" name="Text Box 1774"/>
            <p:cNvSpPr txBox="1">
              <a:spLocks noChangeArrowheads="1"/>
            </p:cNvSpPr>
            <p:nvPr/>
          </p:nvSpPr>
          <p:spPr bwMode="auto">
            <a:xfrm>
              <a:off x="2428" y="3882"/>
              <a:ext cx="116" cy="227"/>
            </a:xfrm>
            <a:prstGeom prst="rect">
              <a:avLst/>
            </a:prstGeom>
            <a:noFill/>
            <a:ln w="9525">
              <a:solidFill>
                <a:srgbClr val="FFFF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s-MX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875" name="Gráfico 874"/>
          <p:cNvGraphicFramePr/>
          <p:nvPr>
            <p:extLst>
              <p:ext uri="{D42A27DB-BD31-4B8C-83A1-F6EECF244321}">
                <p14:modId xmlns:p14="http://schemas.microsoft.com/office/powerpoint/2010/main" val="2267172318"/>
              </p:ext>
            </p:extLst>
          </p:nvPr>
        </p:nvGraphicFramePr>
        <p:xfrm>
          <a:off x="1524000" y="3841913"/>
          <a:ext cx="6096000" cy="268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6" name="CuadroTexto 875"/>
          <p:cNvSpPr txBox="1"/>
          <p:nvPr/>
        </p:nvSpPr>
        <p:spPr>
          <a:xfrm>
            <a:off x="1115616" y="4327936"/>
            <a:ext cx="72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877" name="CuadroTexto 876"/>
          <p:cNvSpPr txBox="1"/>
          <p:nvPr/>
        </p:nvSpPr>
        <p:spPr>
          <a:xfrm>
            <a:off x="1763688" y="3441194"/>
            <a:ext cx="5636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Histórico de Notificación de Casos de EFE</a:t>
            </a:r>
          </a:p>
          <a:p>
            <a:pPr algn="ctr"/>
            <a:r>
              <a:rPr lang="es-MX" sz="2000" b="1" i="1" dirty="0" smtClean="0"/>
              <a:t>San Luis Potosí 2005 – 2017*.</a:t>
            </a:r>
            <a:endParaRPr lang="es-MX" sz="2000" b="1" i="1" dirty="0"/>
          </a:p>
        </p:txBody>
      </p:sp>
      <p:cxnSp>
        <p:nvCxnSpPr>
          <p:cNvPr id="878" name="Conector recto 877"/>
          <p:cNvCxnSpPr/>
          <p:nvPr/>
        </p:nvCxnSpPr>
        <p:spPr>
          <a:xfrm>
            <a:off x="1524000" y="4869160"/>
            <a:ext cx="6096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9" name="Flecha derecha 878"/>
          <p:cNvSpPr/>
          <p:nvPr/>
        </p:nvSpPr>
        <p:spPr>
          <a:xfrm rot="860210">
            <a:off x="6432818" y="4470517"/>
            <a:ext cx="1141022" cy="325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80" name="CuadroTexto 879"/>
          <p:cNvSpPr txBox="1"/>
          <p:nvPr/>
        </p:nvSpPr>
        <p:spPr>
          <a:xfrm>
            <a:off x="2483768" y="18864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Vigilancia Epidemiológica de casos de Enfermedad Febril Exantemática (EFE)</a:t>
            </a:r>
          </a:p>
          <a:p>
            <a:pPr algn="ctr"/>
            <a:r>
              <a:rPr lang="es-MX" b="1" i="1" dirty="0" smtClean="0"/>
              <a:t>Municipios en Silencio Epidemiológico, San Luis Potosí, 2018.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1300050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2843808" y="274638"/>
            <a:ext cx="5842992" cy="70609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>Situación Actual de Sarampión en Europa y América, 2017- 2018.</a:t>
            </a:r>
            <a:endParaRPr lang="es-MX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916832"/>
            <a:ext cx="2974770" cy="340158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871447" y="1268440"/>
            <a:ext cx="4252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Casos confirmados de Sarampión en las Américas, 2018*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51520" y="4222701"/>
            <a:ext cx="48206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DGE emitió aviso preventivo de viaje a los Países 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 smtClean="0"/>
              <a:t>Venezuela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 smtClean="0"/>
              <a:t>Brasil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/>
              <a:t>Estados Unidos de </a:t>
            </a:r>
            <a:r>
              <a:rPr lang="es-MX" dirty="0" smtClean="0"/>
              <a:t>América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 smtClean="0"/>
              <a:t>Colombia</a:t>
            </a:r>
            <a:endParaRPr lang="es-MX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/>
              <a:t>Canadá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dirty="0" smtClean="0"/>
              <a:t>Europa (28 países)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205886" y="5840269"/>
            <a:ext cx="466565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En vías de regularizar abasto de biológico SRP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76" y="1444134"/>
            <a:ext cx="3925834" cy="26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4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5496" y="1473746"/>
            <a:ext cx="89644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Indicadores Caminando a la Excelencia</a:t>
            </a:r>
          </a:p>
          <a:p>
            <a:pPr algn="ctr"/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Manual Metodológico 2018</a:t>
            </a: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              (25)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MORTALIDAD                                         (25)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ENF. TRANSMISIBLES                             (25)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ENF. NO TRANSMISIBLES                      (25)</a:t>
            </a:r>
          </a:p>
        </p:txBody>
      </p:sp>
    </p:spTree>
    <p:extLst>
      <p:ext uri="{BB962C8B-B14F-4D97-AF65-F5344CB8AC3E}">
        <p14:creationId xmlns:p14="http://schemas.microsoft.com/office/powerpoint/2010/main" val="404964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3131840" y="188640"/>
            <a:ext cx="5554960" cy="12289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/>
              <a:t>Parálisis Flácida Aguda</a:t>
            </a:r>
            <a:endParaRPr lang="es-ES" b="1" i="1" dirty="0"/>
          </a:p>
        </p:txBody>
      </p:sp>
      <p:graphicFrame>
        <p:nvGraphicFramePr>
          <p:cNvPr id="3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12469"/>
              </p:ext>
            </p:extLst>
          </p:nvPr>
        </p:nvGraphicFramePr>
        <p:xfrm>
          <a:off x="442925" y="2158055"/>
          <a:ext cx="4320249" cy="3616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622698"/>
              </p:ext>
            </p:extLst>
          </p:nvPr>
        </p:nvGraphicFramePr>
        <p:xfrm>
          <a:off x="5475801" y="2492896"/>
          <a:ext cx="3179582" cy="33619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4462"/>
                <a:gridCol w="1625120"/>
              </a:tblGrid>
              <a:tr h="665748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Institución</a:t>
                      </a:r>
                      <a:endParaRPr lang="es-ES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 %,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SSA</a:t>
                      </a:r>
                      <a:endParaRPr lang="es-ES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100</a:t>
                      </a:r>
                      <a:endParaRPr lang="es-ES" sz="1600" b="1" i="1" dirty="0"/>
                    </a:p>
                  </a:txBody>
                  <a:tcPr anchor="ctr"/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IMSS</a:t>
                      </a:r>
                      <a:r>
                        <a:rPr lang="es-ES" sz="1600" baseline="0" dirty="0" smtClean="0"/>
                        <a:t> ORDI</a:t>
                      </a:r>
                      <a:endParaRPr lang="es-ES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100</a:t>
                      </a:r>
                      <a:endParaRPr lang="es-ES" sz="1600" b="1" i="1" dirty="0"/>
                    </a:p>
                  </a:txBody>
                  <a:tcPr anchor="ctr"/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ISSSTE</a:t>
                      </a:r>
                      <a:endParaRPr lang="es-ES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</a:t>
                      </a:r>
                      <a:endParaRPr lang="es-ES" sz="1600" b="1" i="1" dirty="0"/>
                    </a:p>
                  </a:txBody>
                  <a:tcPr anchor="ctr"/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PROSPERA</a:t>
                      </a:r>
                      <a:endParaRPr lang="es-ES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0</a:t>
                      </a:r>
                      <a:endParaRPr lang="es-ES" sz="1600" b="1" i="1" dirty="0"/>
                    </a:p>
                  </a:txBody>
                  <a:tcPr anchor="ctr"/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ESTATAL</a:t>
                      </a:r>
                      <a:endParaRPr lang="es-ES" sz="20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100</a:t>
                      </a:r>
                      <a:endParaRPr lang="es-ES" sz="2000" b="1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7 Rectángulo"/>
          <p:cNvSpPr/>
          <p:nvPr/>
        </p:nvSpPr>
        <p:spPr>
          <a:xfrm>
            <a:off x="655823" y="1893428"/>
            <a:ext cx="388615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PFA por Institución</a:t>
            </a:r>
            <a:endParaRPr lang="es-ES" sz="2400" b="1" dirty="0"/>
          </a:p>
        </p:txBody>
      </p:sp>
      <p:sp>
        <p:nvSpPr>
          <p:cNvPr id="6" name="8 Rectángulo"/>
          <p:cNvSpPr/>
          <p:nvPr/>
        </p:nvSpPr>
        <p:spPr>
          <a:xfrm>
            <a:off x="5072471" y="1893428"/>
            <a:ext cx="388615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7" name="9 CuadroTexto"/>
          <p:cNvSpPr txBox="1"/>
          <p:nvPr/>
        </p:nvSpPr>
        <p:spPr>
          <a:xfrm>
            <a:off x="3441482" y="2492896"/>
            <a:ext cx="1130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18</a:t>
            </a:r>
            <a:endParaRPr lang="es-ES" sz="2000" b="1" i="1" dirty="0"/>
          </a:p>
        </p:txBody>
      </p:sp>
      <p:sp>
        <p:nvSpPr>
          <p:cNvPr id="8" name="11 CuadroTexto"/>
          <p:cNvSpPr txBox="1"/>
          <p:nvPr/>
        </p:nvSpPr>
        <p:spPr>
          <a:xfrm>
            <a:off x="255729" y="6061995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26 2018. 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2019967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626534" y="240990"/>
            <a:ext cx="6347048" cy="101297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/>
              <a:t>Síndrome </a:t>
            </a:r>
            <a:r>
              <a:rPr lang="es-ES" b="1" i="1" dirty="0" err="1" smtClean="0"/>
              <a:t>Coqueluchoide</a:t>
            </a:r>
            <a:endParaRPr lang="es-ES" b="1" i="1" dirty="0"/>
          </a:p>
        </p:txBody>
      </p:sp>
      <p:sp>
        <p:nvSpPr>
          <p:cNvPr id="3" name="3 Rectángulo"/>
          <p:cNvSpPr/>
          <p:nvPr/>
        </p:nvSpPr>
        <p:spPr>
          <a:xfrm>
            <a:off x="5940152" y="1484784"/>
            <a:ext cx="230425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i="1" dirty="0" smtClean="0"/>
              <a:t>Meta: 120</a:t>
            </a:r>
            <a:endParaRPr lang="es-ES" sz="3200" b="1" i="1" dirty="0"/>
          </a:p>
        </p:txBody>
      </p:sp>
      <p:sp>
        <p:nvSpPr>
          <p:cNvPr id="4" name="7 Rectángulo"/>
          <p:cNvSpPr/>
          <p:nvPr/>
        </p:nvSpPr>
        <p:spPr>
          <a:xfrm>
            <a:off x="323528" y="1556792"/>
            <a:ext cx="4572000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Casos de </a:t>
            </a:r>
            <a:r>
              <a:rPr lang="es-ES" sz="2400" b="1" dirty="0" err="1" smtClean="0">
                <a:solidFill>
                  <a:schemeClr val="tx1"/>
                </a:solidFill>
              </a:rPr>
              <a:t>Sx.</a:t>
            </a:r>
            <a:r>
              <a:rPr lang="es-ES" sz="2400" b="1" dirty="0" smtClean="0">
                <a:solidFill>
                  <a:schemeClr val="tx1"/>
                </a:solidFill>
              </a:rPr>
              <a:t> </a:t>
            </a:r>
            <a:r>
              <a:rPr lang="es-ES" sz="2400" b="1" dirty="0" err="1" smtClean="0">
                <a:solidFill>
                  <a:schemeClr val="tx1"/>
                </a:solidFill>
              </a:rPr>
              <a:t>Coqueluchoide</a:t>
            </a:r>
            <a:r>
              <a:rPr lang="es-ES" sz="2400" b="1" dirty="0" smtClean="0">
                <a:solidFill>
                  <a:schemeClr val="tx1"/>
                </a:solidFill>
              </a:rPr>
              <a:t> por Institución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5" name="8 Rectángulo"/>
          <p:cNvSpPr/>
          <p:nvPr/>
        </p:nvSpPr>
        <p:spPr>
          <a:xfrm>
            <a:off x="5070287" y="2260903"/>
            <a:ext cx="3960440" cy="4320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tx1"/>
                </a:solidFill>
              </a:rPr>
              <a:t>Logro por Institución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6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52</a:t>
            </a:r>
            <a:endParaRPr lang="es-ES" sz="2000" b="1" i="1" dirty="0"/>
          </a:p>
        </p:txBody>
      </p:sp>
      <p:graphicFrame>
        <p:nvGraphicFramePr>
          <p:cNvPr id="7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05918"/>
              </p:ext>
            </p:extLst>
          </p:nvPr>
        </p:nvGraphicFramePr>
        <p:xfrm>
          <a:off x="14611" y="2060848"/>
          <a:ext cx="486003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12 CuadroTexto"/>
          <p:cNvSpPr txBox="1"/>
          <p:nvPr/>
        </p:nvSpPr>
        <p:spPr>
          <a:xfrm>
            <a:off x="16498" y="6165304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26 2018. </a:t>
            </a:r>
            <a:endParaRPr lang="es-ES" sz="1600" b="1" i="1" dirty="0"/>
          </a:p>
        </p:txBody>
      </p:sp>
      <p:graphicFrame>
        <p:nvGraphicFramePr>
          <p:cNvPr id="9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6027"/>
              </p:ext>
            </p:extLst>
          </p:nvPr>
        </p:nvGraphicFramePr>
        <p:xfrm>
          <a:off x="5106291" y="2893006"/>
          <a:ext cx="3888432" cy="37508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/>
                <a:gridCol w="1296144"/>
                <a:gridCol w="1296144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Meta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 (%)</a:t>
                      </a:r>
                    </a:p>
                    <a:p>
                      <a:pPr algn="ctr"/>
                      <a:r>
                        <a:rPr lang="es-ES" sz="1800" dirty="0" smtClean="0"/>
                        <a:t>Junio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SSA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60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66.6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</a:t>
                      </a:r>
                      <a:r>
                        <a:rPr lang="es-ES" baseline="0" dirty="0" smtClean="0"/>
                        <a:t> ORDI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28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21.5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ISSSTE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b="1" i="1" dirty="0" smtClean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 </a:t>
                      </a:r>
                      <a:r>
                        <a:rPr lang="es-ES" dirty="0" err="1" smtClean="0"/>
                        <a:t>Prosp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26.6</a:t>
                      </a:r>
                      <a:endParaRPr lang="es-ES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Otras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5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40</a:t>
                      </a:r>
                      <a:endParaRPr lang="es-ES" sz="2000" b="1" i="1" dirty="0"/>
                    </a:p>
                  </a:txBody>
                  <a:tcPr anchor="ctr"/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ESTATAL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120</a:t>
                      </a:r>
                      <a:endParaRPr lang="es-ES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43.3</a:t>
                      </a:r>
                      <a:endParaRPr lang="es-ES" sz="2400" b="1" i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149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059832" y="114300"/>
            <a:ext cx="5610325" cy="8664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i="1" dirty="0" smtClean="0"/>
              <a:t>Municipios con </a:t>
            </a:r>
            <a:r>
              <a:rPr lang="es-MX" sz="3200" b="1" i="1" dirty="0" err="1" smtClean="0"/>
              <a:t>Bordetella</a:t>
            </a:r>
            <a:r>
              <a:rPr lang="es-MX" sz="3200" b="1" i="1" dirty="0" smtClean="0"/>
              <a:t> 2018</a:t>
            </a:r>
            <a:endParaRPr lang="es-MX" sz="3200" b="1" i="1" dirty="0" smtClean="0"/>
          </a:p>
        </p:txBody>
      </p:sp>
      <p:sp>
        <p:nvSpPr>
          <p:cNvPr id="3" name="CuadroTexto 911"/>
          <p:cNvSpPr txBox="1">
            <a:spLocks noChangeArrowheads="1"/>
          </p:cNvSpPr>
          <p:nvPr/>
        </p:nvSpPr>
        <p:spPr bwMode="auto">
          <a:xfrm>
            <a:off x="179512" y="6406912"/>
            <a:ext cx="57240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4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sz="1400" b="1" i="1" dirty="0" smtClean="0">
                <a:latin typeface="Arial" panose="020B0604020202020204" pitchFamily="34" charset="0"/>
              </a:rPr>
              <a:t>26, 2018.</a:t>
            </a:r>
            <a:endParaRPr lang="es-MX" sz="1400" b="1" i="1" dirty="0">
              <a:latin typeface="Arial" panose="020B0604020202020204" pitchFamily="34" charset="0"/>
            </a:endParaRPr>
          </a:p>
        </p:txBody>
      </p:sp>
      <p:sp>
        <p:nvSpPr>
          <p:cNvPr id="4" name="CuadroTexto 3"/>
          <p:cNvSpPr txBox="1">
            <a:spLocks noChangeArrowheads="1"/>
          </p:cNvSpPr>
          <p:nvPr/>
        </p:nvSpPr>
        <p:spPr bwMode="auto">
          <a:xfrm>
            <a:off x="5652120" y="1125985"/>
            <a:ext cx="3240360" cy="246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Tosferina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2018: 12 casos</a:t>
            </a:r>
          </a:p>
          <a:p>
            <a:pPr>
              <a:spcBef>
                <a:spcPct val="0"/>
              </a:spcBef>
              <a:buFontTx/>
              <a:buNone/>
            </a:pPr>
            <a:endParaRPr lang="es-MX" altLang="es-MX" sz="1400" b="1" i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   2-3 </a:t>
            </a:r>
            <a:r>
              <a:rPr lang="es-MX" altLang="es-MX" sz="1400" b="1" i="1" dirty="0">
                <a:latin typeface="Arial" panose="020B0604020202020204" pitchFamily="34" charset="0"/>
              </a:rPr>
              <a:t>meses: </a:t>
            </a:r>
            <a:r>
              <a:rPr lang="es-MX" altLang="es-MX" sz="1400" b="1" i="1" dirty="0" smtClean="0">
                <a:latin typeface="Arial" panose="020B0604020202020204" pitchFamily="34" charset="0"/>
              </a:rPr>
              <a:t>4 casos, 25% </a:t>
            </a:r>
            <a:r>
              <a:rPr lang="es-MX" altLang="es-MX" sz="1400" b="1" i="1" dirty="0" err="1" smtClean="0">
                <a:latin typeface="Arial" panose="020B0604020202020204" pitchFamily="34" charset="0"/>
              </a:rPr>
              <a:t>vac</a:t>
            </a:r>
            <a:endParaRPr lang="es-MX" altLang="es-MX" sz="1400" b="1" i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>
                <a:latin typeface="Arial" panose="020B0604020202020204" pitchFamily="34" charset="0"/>
              </a:rPr>
              <a:t> </a:t>
            </a:r>
            <a:r>
              <a:rPr lang="es-MX" altLang="es-MX" sz="1400" b="1" i="1" dirty="0" smtClean="0">
                <a:latin typeface="Arial" panose="020B0604020202020204" pitchFamily="34" charset="0"/>
              </a:rPr>
              <a:t>        </a:t>
            </a:r>
            <a:endParaRPr lang="es-MX" altLang="es-MX" sz="14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>
                <a:latin typeface="Arial" panose="020B0604020202020204" pitchFamily="34" charset="0"/>
              </a:rPr>
              <a:t> </a:t>
            </a:r>
            <a:r>
              <a:rPr lang="es-MX" altLang="es-MX" sz="1400" b="1" i="1" dirty="0" smtClean="0">
                <a:latin typeface="Arial" panose="020B0604020202020204" pitchFamily="34" charset="0"/>
              </a:rPr>
              <a:t>  4-6 meses</a:t>
            </a:r>
            <a:r>
              <a:rPr lang="es-MX" altLang="es-MX" sz="1400" b="1" i="1" dirty="0">
                <a:latin typeface="Arial" panose="020B0604020202020204" pitchFamily="34" charset="0"/>
              </a:rPr>
              <a:t>: </a:t>
            </a:r>
            <a:r>
              <a:rPr lang="es-MX" altLang="es-MX" sz="1400" b="1" i="1" dirty="0" smtClean="0">
                <a:latin typeface="Arial" panose="020B0604020202020204" pitchFamily="34" charset="0"/>
              </a:rPr>
              <a:t>3 casos, 33% </a:t>
            </a:r>
            <a:r>
              <a:rPr lang="es-MX" altLang="es-MX" sz="1400" b="1" i="1" dirty="0" err="1" smtClean="0">
                <a:latin typeface="Arial" panose="020B0604020202020204" pitchFamily="34" charset="0"/>
              </a:rPr>
              <a:t>esq</a:t>
            </a:r>
            <a:endParaRPr lang="es-MX" altLang="es-MX" sz="14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     completo, 67 % una dosis.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>
                <a:latin typeface="Arial" panose="020B0604020202020204" pitchFamily="34" charset="0"/>
              </a:rPr>
              <a:t> </a:t>
            </a:r>
            <a:r>
              <a:rPr lang="es-MX" altLang="es-MX" sz="1400" b="1" i="1" dirty="0" smtClean="0">
                <a:latin typeface="Arial" panose="020B0604020202020204" pitchFamily="34" charset="0"/>
              </a:rPr>
              <a:t>  + 6 meses:  3 casos, 66% esquema completo para edad.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400" b="1" i="1" dirty="0" smtClean="0">
                <a:latin typeface="Arial" panose="020B0604020202020204" pitchFamily="34" charset="0"/>
              </a:rPr>
              <a:t>    </a:t>
            </a:r>
            <a:endParaRPr lang="es-MX" altLang="es-MX" sz="1600" b="1" i="1" dirty="0">
              <a:latin typeface="Arial" panose="020B0604020202020204" pitchFamily="34" charset="0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55524758"/>
              </p:ext>
            </p:extLst>
          </p:nvPr>
        </p:nvGraphicFramePr>
        <p:xfrm>
          <a:off x="323528" y="999006"/>
          <a:ext cx="5184576" cy="5094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825646"/>
              </p:ext>
            </p:extLst>
          </p:nvPr>
        </p:nvGraphicFramePr>
        <p:xfrm>
          <a:off x="5507269" y="3845866"/>
          <a:ext cx="3384376" cy="2194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84376"/>
              </a:tblGrid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Municipio</a:t>
                      </a:r>
                      <a:endParaRPr lang="es-MX" sz="18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San Luis Potosí</a:t>
                      </a:r>
                      <a:endParaRPr lang="es-MX" sz="14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Soledad de Graciano</a:t>
                      </a:r>
                      <a:r>
                        <a:rPr lang="es-MX" sz="1400" b="1" i="1" baseline="0" dirty="0" smtClean="0"/>
                        <a:t> Sánchez</a:t>
                      </a:r>
                      <a:endParaRPr lang="es-MX" sz="14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Matehuala</a:t>
                      </a:r>
                      <a:endParaRPr lang="es-MX" sz="14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Guadalcazar</a:t>
                      </a:r>
                      <a:endParaRPr lang="es-MX" sz="14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Cd.</a:t>
                      </a:r>
                      <a:r>
                        <a:rPr lang="es-MX" sz="1400" b="1" i="1" baseline="0" dirty="0" smtClean="0"/>
                        <a:t> Valles</a:t>
                      </a:r>
                      <a:endParaRPr lang="es-MX" sz="1400" b="1" i="1" dirty="0"/>
                    </a:p>
                  </a:txBody>
                  <a:tcPr/>
                </a:tc>
              </a:tr>
              <a:tr h="296578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San Martín </a:t>
                      </a:r>
                      <a:r>
                        <a:rPr lang="es-MX" sz="1400" b="1" i="1" dirty="0" err="1" smtClean="0"/>
                        <a:t>Chalchicuautla</a:t>
                      </a:r>
                      <a:endParaRPr lang="es-MX" sz="14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097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184738"/>
              </p:ext>
            </p:extLst>
          </p:nvPr>
        </p:nvGraphicFramePr>
        <p:xfrm>
          <a:off x="1158035" y="2984617"/>
          <a:ext cx="6912765" cy="2271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634"/>
                <a:gridCol w="742398"/>
                <a:gridCol w="945674"/>
                <a:gridCol w="972187"/>
                <a:gridCol w="910322"/>
                <a:gridCol w="924275"/>
                <a:gridCol w="924275"/>
              </a:tblGrid>
              <a:tr h="546216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Institución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Oportunidad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Cobertura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 c/Muestra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Calidad de la</a:t>
                      </a:r>
                      <a:r>
                        <a:rPr lang="es-MX" sz="1200" b="1" i="1" baseline="0" dirty="0" smtClean="0"/>
                        <a:t> 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CLASIFICACIÓN FINAL</a:t>
                      </a:r>
                    </a:p>
                  </a:txBody>
                  <a:tcPr marL="9525" marR="9525" marT="9525" marB="0" anchor="ctr"/>
                </a:tc>
              </a:tr>
              <a:tr h="4312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215</a:t>
                      </a:r>
                      <a:endParaRPr lang="es-MX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169</a:t>
                      </a:r>
                      <a:endParaRPr lang="es-MX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12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PROSPERA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72</a:t>
                      </a:r>
                      <a:endParaRPr lang="es-MX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51</a:t>
                      </a:r>
                      <a:endParaRPr lang="es-MX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12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ISSSTE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28</a:t>
                      </a:r>
                      <a:endParaRPr lang="es-MX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11</a:t>
                      </a:r>
                      <a:endParaRPr lang="es-MX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12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358</a:t>
                      </a:r>
                      <a:endParaRPr lang="es-MX" sz="18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219</a:t>
                      </a:r>
                      <a:endParaRPr lang="es-MX" sz="16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475656" y="1184417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/>
              <a:t>Indicadores de evaluación de </a:t>
            </a:r>
            <a:r>
              <a:rPr lang="es-MX" sz="2800" b="1" i="1" dirty="0" smtClean="0"/>
              <a:t>Influenza</a:t>
            </a:r>
          </a:p>
          <a:p>
            <a:pPr algn="ctr"/>
            <a:r>
              <a:rPr lang="es-MX" sz="2800" b="1" i="1" dirty="0" smtClean="0"/>
              <a:t>S.L.P. 2018*</a:t>
            </a:r>
            <a:endParaRPr lang="es-MX" sz="28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971600" y="6066705"/>
            <a:ext cx="26890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>
                <a:solidFill>
                  <a:prstClr val="black"/>
                </a:solidFill>
              </a:rPr>
              <a:t>Fuente: SISVEFLU </a:t>
            </a:r>
            <a:r>
              <a:rPr lang="es-MX" sz="1050" b="1" i="1" dirty="0" smtClean="0">
                <a:solidFill>
                  <a:prstClr val="black"/>
                </a:solidFill>
              </a:rPr>
              <a:t>2018. *SE 26</a:t>
            </a:r>
            <a:endParaRPr lang="es-MX" sz="105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3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58716" y="332655"/>
            <a:ext cx="55446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cs typeface="Leelawadee" panose="020B0502040204020203" pitchFamily="34" charset="-34"/>
              </a:rPr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cs typeface="Leelawadee" panose="020B0502040204020203" pitchFamily="34" charset="-34"/>
              </a:rPr>
              <a:t>TUBERCULOSIS</a:t>
            </a:r>
          </a:p>
          <a:p>
            <a:pPr algn="ctr"/>
            <a:r>
              <a:rPr lang="es-MX" b="1" dirty="0" smtClean="0">
                <a:cs typeface="Leelawadee" panose="020B0502040204020203" pitchFamily="34" charset="-34"/>
              </a:rPr>
              <a:t>Cumplimiento de metas enero-junio 2018</a:t>
            </a:r>
            <a:endParaRPr lang="es-MX" b="1" dirty="0">
              <a:cs typeface="Leelawadee" panose="020B0502040204020203" pitchFamily="34" charset="-34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2892" y="1484784"/>
            <a:ext cx="49832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cs typeface="Leelawadee" panose="020B0502040204020203" pitchFamily="34" charset="-34"/>
              </a:rPr>
              <a:t>Logro casos Tuberculosis </a:t>
            </a:r>
            <a:r>
              <a:rPr lang="es-MX" sz="2000" b="1" dirty="0" smtClean="0">
                <a:cs typeface="Leelawadee" panose="020B0502040204020203" pitchFamily="34" charset="-34"/>
              </a:rPr>
              <a:t>TODAS FORMAS,</a:t>
            </a:r>
          </a:p>
          <a:p>
            <a:r>
              <a:rPr lang="es-MX" b="1" dirty="0">
                <a:cs typeface="Leelawadee" panose="020B0502040204020203" pitchFamily="34" charset="-34"/>
              </a:rPr>
              <a:t> </a:t>
            </a:r>
            <a:r>
              <a:rPr lang="es-MX" b="1" dirty="0" smtClean="0">
                <a:cs typeface="Leelawadee" panose="020B0502040204020203" pitchFamily="34" charset="-34"/>
              </a:rPr>
              <a:t>    San Luis Potosí por Institución.</a:t>
            </a:r>
            <a:endParaRPr lang="es-MX" b="1" dirty="0">
              <a:cs typeface="Leelawadee" panose="020B0502040204020203" pitchFamily="34" charset="-34"/>
            </a:endParaRPr>
          </a:p>
        </p:txBody>
      </p:sp>
      <p:graphicFrame>
        <p:nvGraphicFramePr>
          <p:cNvPr id="6" name="5 Gráfico"/>
          <p:cNvGraphicFramePr/>
          <p:nvPr>
            <p:extLst/>
          </p:nvPr>
        </p:nvGraphicFramePr>
        <p:xfrm>
          <a:off x="2944494" y="2378896"/>
          <a:ext cx="5659954" cy="349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1"/>
            <a:ext cx="936104" cy="13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871700" y="6193232"/>
            <a:ext cx="7128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enero-junio 2018.</a:t>
            </a:r>
            <a:endParaRPr lang="es-MX" sz="1100" dirty="0"/>
          </a:p>
        </p:txBody>
      </p:sp>
      <p:graphicFrame>
        <p:nvGraphicFramePr>
          <p:cNvPr id="12" name="11 Gráfico"/>
          <p:cNvGraphicFramePr/>
          <p:nvPr>
            <p:extLst/>
          </p:nvPr>
        </p:nvGraphicFramePr>
        <p:xfrm>
          <a:off x="605439" y="2639011"/>
          <a:ext cx="2305509" cy="37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556873" y="2622360"/>
            <a:ext cx="1116076" cy="40011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60.6 </a:t>
            </a:r>
            <a:r>
              <a:rPr lang="es-MX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6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80628" y="37077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220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907704" y="297608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363</a:t>
            </a:r>
            <a:endParaRPr lang="es-MX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347864" y="3091340"/>
            <a:ext cx="864000" cy="3693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91.5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4788128" y="2974866"/>
            <a:ext cx="864000" cy="3693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34.2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084168" y="3453661"/>
            <a:ext cx="864000" cy="3693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87.5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7380312" y="1907540"/>
            <a:ext cx="864000" cy="3693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57.1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471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/>
          </p:nvPr>
        </p:nvGraphicFramePr>
        <p:xfrm>
          <a:off x="2944494" y="2394748"/>
          <a:ext cx="5796644" cy="362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3"/>
          <a:srcRect l="12938" t="13836" r="64166" b="72171"/>
          <a:stretch/>
        </p:blipFill>
        <p:spPr>
          <a:xfrm>
            <a:off x="349971" y="345226"/>
            <a:ext cx="1572581" cy="714622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2158716" y="332655"/>
            <a:ext cx="55446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cs typeface="Leelawadee" panose="020B0502040204020203" pitchFamily="34" charset="-34"/>
              </a:rPr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cs typeface="Leelawadee" panose="020B0502040204020203" pitchFamily="34" charset="-34"/>
              </a:rPr>
              <a:t>TUBERCULOSIS</a:t>
            </a:r>
          </a:p>
          <a:p>
            <a:pPr algn="ctr"/>
            <a:r>
              <a:rPr lang="es-MX" b="1" dirty="0" smtClean="0">
                <a:cs typeface="Leelawadee" panose="020B0502040204020203" pitchFamily="34" charset="-34"/>
              </a:rPr>
              <a:t>Cumplimiento de metas enero-junio 2018</a:t>
            </a:r>
            <a:endParaRPr lang="es-MX" b="1" dirty="0">
              <a:cs typeface="Leelawadee" panose="020B0502040204020203" pitchFamily="34" charset="-34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52892" y="1484784"/>
            <a:ext cx="49832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cs typeface="Leelawadee" panose="020B0502040204020203" pitchFamily="34" charset="-34"/>
              </a:rPr>
              <a:t>Logro casos Tuberculosis </a:t>
            </a:r>
            <a:r>
              <a:rPr lang="es-MX" sz="2000" b="1" dirty="0" smtClean="0">
                <a:cs typeface="Leelawadee" panose="020B0502040204020203" pitchFamily="34" charset="-34"/>
              </a:rPr>
              <a:t>PULMONAR,</a:t>
            </a:r>
          </a:p>
          <a:p>
            <a:r>
              <a:rPr lang="es-MX" b="1" dirty="0">
                <a:cs typeface="Leelawadee" panose="020B0502040204020203" pitchFamily="34" charset="-34"/>
              </a:rPr>
              <a:t> </a:t>
            </a:r>
            <a:r>
              <a:rPr lang="es-MX" b="1" dirty="0" smtClean="0">
                <a:cs typeface="Leelawadee" panose="020B0502040204020203" pitchFamily="34" charset="-34"/>
              </a:rPr>
              <a:t>    San Luis Potosí por Institución.</a:t>
            </a:r>
            <a:endParaRPr lang="es-MX" b="1" dirty="0">
              <a:cs typeface="Leelawadee" panose="020B0502040204020203" pitchFamily="34" charset="-34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1"/>
            <a:ext cx="936104" cy="13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4572000" y="6193232"/>
            <a:ext cx="4428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enero-junio 2018.</a:t>
            </a:r>
            <a:endParaRPr lang="es-MX" sz="11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347864" y="3091340"/>
            <a:ext cx="864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61.1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788128" y="2974866"/>
            <a:ext cx="864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32.6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6084168" y="3453661"/>
            <a:ext cx="864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50</a:t>
            </a:r>
            <a:r>
              <a:rPr lang="es-MX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7524328" y="1869485"/>
            <a:ext cx="864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44.8%</a:t>
            </a:r>
            <a:endParaRPr lang="es-MX" sz="14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24" name="23 Gráfico"/>
          <p:cNvGraphicFramePr/>
          <p:nvPr>
            <p:extLst/>
          </p:nvPr>
        </p:nvGraphicFramePr>
        <p:xfrm>
          <a:off x="605439" y="2639011"/>
          <a:ext cx="2305509" cy="37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24 CuadroTexto"/>
          <p:cNvSpPr txBox="1"/>
          <p:nvPr/>
        </p:nvSpPr>
        <p:spPr>
          <a:xfrm>
            <a:off x="989626" y="2498968"/>
            <a:ext cx="1116076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46.06 </a:t>
            </a:r>
            <a:r>
              <a:rPr lang="es-MX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6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971600" y="37797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123</a:t>
            </a:r>
            <a:endParaRPr lang="es-MX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907704" y="297608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267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05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/>
          </p:nvPr>
        </p:nvGraphicFramePr>
        <p:xfrm>
          <a:off x="539552" y="1981944"/>
          <a:ext cx="8136905" cy="325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648072"/>
                <a:gridCol w="1008113"/>
                <a:gridCol w="880097"/>
                <a:gridCol w="904101"/>
                <a:gridCol w="808091"/>
                <a:gridCol w="1000110"/>
                <a:gridCol w="904101"/>
                <a:gridCol w="90410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Instit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Ingresaron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a TAES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Curación Bk (-)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Termino </a:t>
                      </a:r>
                      <a:r>
                        <a:rPr lang="es-MX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. Sin Bk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Fracaso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Defunciones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Continúa en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Abandono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Estatal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213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209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187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%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98.12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89.47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0.48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2.39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2.39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101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99.01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93.00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1.00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1.00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4.00 (4)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46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95.65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84.09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6.82 (3)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17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94.12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93.75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PROSPERA</a:t>
                      </a:r>
                      <a:endParaRPr lang="es-MX" sz="14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51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88.24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1.96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1.96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907704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+mj-lt"/>
              </a:rPr>
              <a:t>Cohorte de Casos de Tuberculosis Pulmonar</a:t>
            </a:r>
          </a:p>
          <a:p>
            <a:pPr algn="ctr"/>
            <a:r>
              <a:rPr lang="es-MX" sz="2400" b="1" dirty="0" smtClean="0">
                <a:latin typeface="+mj-lt"/>
              </a:rPr>
              <a:t>San Luis Potosí, enero –noviembre 2017*.</a:t>
            </a:r>
            <a:endParaRPr lang="es-MX" sz="2400" b="1" dirty="0">
              <a:latin typeface="+mj-lt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683568" y="2492896"/>
            <a:ext cx="792088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11560" y="3284984"/>
            <a:ext cx="799288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547664" y="2078770"/>
            <a:ext cx="0" cy="300641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871700" y="6193232"/>
            <a:ext cx="71287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enero-noviembre 2017.</a:t>
            </a:r>
          </a:p>
          <a:p>
            <a:pPr algn="r"/>
            <a:r>
              <a:rPr lang="es-MX" sz="1100" dirty="0" smtClean="0"/>
              <a:t>*preliminar</a:t>
            </a:r>
            <a:endParaRPr lang="es-MX" sz="1100" dirty="0"/>
          </a:p>
        </p:txBody>
      </p:sp>
      <p:sp>
        <p:nvSpPr>
          <p:cNvPr id="3" name="Elipse 2"/>
          <p:cNvSpPr/>
          <p:nvPr/>
        </p:nvSpPr>
        <p:spPr>
          <a:xfrm>
            <a:off x="5868144" y="3825044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lipse 12"/>
          <p:cNvSpPr/>
          <p:nvPr/>
        </p:nvSpPr>
        <p:spPr>
          <a:xfrm>
            <a:off x="5843881" y="3368753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Elipse 13"/>
          <p:cNvSpPr/>
          <p:nvPr/>
        </p:nvSpPr>
        <p:spPr>
          <a:xfrm>
            <a:off x="5868144" y="4733401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Elipse 15"/>
          <p:cNvSpPr/>
          <p:nvPr/>
        </p:nvSpPr>
        <p:spPr>
          <a:xfrm>
            <a:off x="4103948" y="3365505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Elipse 16"/>
          <p:cNvSpPr/>
          <p:nvPr/>
        </p:nvSpPr>
        <p:spPr>
          <a:xfrm>
            <a:off x="7783325" y="3374994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Elipse 17"/>
          <p:cNvSpPr/>
          <p:nvPr/>
        </p:nvSpPr>
        <p:spPr>
          <a:xfrm>
            <a:off x="7740353" y="4754530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948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968"/>
            <a:ext cx="8229600" cy="863848"/>
          </a:xfrm>
        </p:spPr>
        <p:txBody>
          <a:bodyPr/>
          <a:lstStyle/>
          <a:p>
            <a:r>
              <a:rPr lang="es-ES" b="1" i="1" dirty="0" smtClean="0"/>
              <a:t>Cólera</a:t>
            </a:r>
            <a:endParaRPr lang="es-ES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528" y="5949280"/>
            <a:ext cx="8496944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 ÚLTIMOS 2 CASOS CONFIRMADOS EN EL 2013 (CD. VALLES)</a:t>
            </a:r>
            <a:endParaRPr lang="es-ES" sz="2000" b="1" i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2608" cy="3648405"/>
          </a:xfrm>
          <a:prstGeom prst="rect">
            <a:avLst/>
          </a:prstGeom>
        </p:spPr>
      </p:pic>
      <p:pic>
        <p:nvPicPr>
          <p:cNvPr id="5" name="11 Imagen" descr="Servicios de Salud 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922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1"/>
          <p:cNvSpPr>
            <a:spLocks noChangeArrowheads="1"/>
          </p:cNvSpPr>
          <p:nvPr/>
        </p:nvSpPr>
        <p:spPr bwMode="auto">
          <a:xfrm>
            <a:off x="1763688" y="1113054"/>
            <a:ext cx="5772150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MX" sz="2100" b="1" dirty="0" smtClean="0">
                <a:solidFill>
                  <a:schemeClr val="tx2"/>
                </a:solidFill>
              </a:rPr>
              <a:t>CUMPLIMIENTO META ENERO A JUNIO  2018 </a:t>
            </a:r>
            <a:r>
              <a:rPr lang="es-MX" sz="2250" b="1" dirty="0" smtClean="0">
                <a:solidFill>
                  <a:schemeClr val="tx2"/>
                </a:solidFill>
              </a:rPr>
              <a:t>CÓLERA</a:t>
            </a:r>
            <a:endParaRPr lang="es-MX" sz="225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MX" sz="2250" b="1" dirty="0">
                <a:solidFill>
                  <a:schemeClr val="tx2"/>
                </a:solidFill>
              </a:rPr>
              <a:t/>
            </a:r>
            <a:br>
              <a:rPr lang="es-MX" sz="2250" b="1" dirty="0">
                <a:solidFill>
                  <a:schemeClr val="tx2"/>
                </a:solidFill>
              </a:rPr>
            </a:br>
            <a:endParaRPr lang="es-ES" sz="1950" b="1" dirty="0">
              <a:solidFill>
                <a:schemeClr val="tx2"/>
              </a:solidFill>
            </a:endParaRPr>
          </a:p>
        </p:txBody>
      </p:sp>
      <p:sp>
        <p:nvSpPr>
          <p:cNvPr id="17517" name="10 CuadroTexto"/>
          <p:cNvSpPr txBox="1">
            <a:spLocks noChangeArrowheads="1"/>
          </p:cNvSpPr>
          <p:nvPr/>
        </p:nvSpPr>
        <p:spPr bwMode="auto">
          <a:xfrm>
            <a:off x="395536" y="6093296"/>
            <a:ext cx="33492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50" b="1" i="1" dirty="0" smtClean="0"/>
              <a:t>FUENTE:</a:t>
            </a:r>
            <a:r>
              <a:rPr lang="es-MX" sz="1050" dirty="0" smtClean="0"/>
              <a:t> Guías de Cólera , Plataformas </a:t>
            </a:r>
            <a:r>
              <a:rPr lang="es-MX" sz="1050" dirty="0"/>
              <a:t>Única de </a:t>
            </a:r>
            <a:r>
              <a:rPr lang="es-MX" sz="1050" dirty="0" smtClean="0"/>
              <a:t>Información Estatal y Nacional  </a:t>
            </a:r>
            <a:r>
              <a:rPr lang="es-MX" sz="1050" dirty="0"/>
              <a:t>y </a:t>
            </a:r>
            <a:r>
              <a:rPr lang="es-MX" sz="1050" dirty="0" smtClean="0"/>
              <a:t>LESP 2018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367979"/>
              </p:ext>
            </p:extLst>
          </p:nvPr>
        </p:nvGraphicFramePr>
        <p:xfrm>
          <a:off x="539552" y="2132856"/>
          <a:ext cx="7848872" cy="3407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784163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r>
                        <a:rPr lang="es-MX" sz="18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de Salud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Meta </a:t>
                      </a:r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Asignada</a:t>
                      </a:r>
                    </a:p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(4%</a:t>
                      </a:r>
                      <a:r>
                        <a:rPr lang="es-MX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800" b="1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EDA´s</a:t>
                      </a:r>
                      <a:r>
                        <a:rPr lang="es-MX" sz="18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Estatal)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Casos detectados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 Cumplimiento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1,868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161.59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1,466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43.1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ISSSTE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9.23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 PROSP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57.2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PRIVADOS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SIMILARES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2,300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PEMEX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6,074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2,931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48.25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7" name="Elipse 6"/>
          <p:cNvSpPr/>
          <p:nvPr/>
        </p:nvSpPr>
        <p:spPr>
          <a:xfrm>
            <a:off x="6903899" y="3234664"/>
            <a:ext cx="936104" cy="2303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/>
          <p:cNvSpPr/>
          <p:nvPr/>
        </p:nvSpPr>
        <p:spPr>
          <a:xfrm>
            <a:off x="6903899" y="3806138"/>
            <a:ext cx="936104" cy="2303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6925639" y="3540572"/>
            <a:ext cx="936104" cy="2303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/>
          <p:cNvSpPr/>
          <p:nvPr/>
        </p:nvSpPr>
        <p:spPr>
          <a:xfrm>
            <a:off x="6903899" y="4405886"/>
            <a:ext cx="936104" cy="2303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/>
          <p:cNvSpPr/>
          <p:nvPr/>
        </p:nvSpPr>
        <p:spPr>
          <a:xfrm>
            <a:off x="6933860" y="4142650"/>
            <a:ext cx="936104" cy="2114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3600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75856" y="404664"/>
            <a:ext cx="5308611" cy="694342"/>
          </a:xfrm>
        </p:spPr>
        <p:txBody>
          <a:bodyPr>
            <a:normAutofit/>
          </a:bodyPr>
          <a:lstStyle/>
          <a:p>
            <a:r>
              <a:rPr lang="es-MX" sz="3300" b="1" dirty="0"/>
              <a:t>Conclusiones</a:t>
            </a:r>
            <a:endParaRPr lang="es-MX" sz="405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901609" cy="4295531"/>
          </a:xfrm>
          <a:ln w="28575"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Cambio en la ponderación de los componentes del SINAVE 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es-MX" sz="2100" b="1" i="1" dirty="0" smtClean="0">
              <a:solidFill>
                <a:schemeClr val="tx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San Luis Potosí históricamente ha destacado por su desempeño en </a:t>
            </a:r>
            <a:r>
              <a:rPr lang="es-MX" sz="2100" b="1" i="1" dirty="0" err="1" smtClean="0">
                <a:solidFill>
                  <a:schemeClr val="tx1"/>
                </a:solidFill>
              </a:rPr>
              <a:t>Vig</a:t>
            </a:r>
            <a:r>
              <a:rPr lang="es-MX" sz="2100" b="1" i="1" dirty="0" smtClean="0">
                <a:solidFill>
                  <a:schemeClr val="tx1"/>
                </a:solidFill>
              </a:rPr>
              <a:t>. Epidemiológica, los cambios plantean áreas de oportunidad: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es-MX" sz="2100" b="1" i="1" dirty="0" smtClean="0">
              <a:solidFill>
                <a:schemeClr val="tx1"/>
              </a:solidFill>
            </a:endParaRP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es-MX" sz="1700" b="1" i="1" dirty="0" smtClean="0">
                <a:solidFill>
                  <a:schemeClr val="tx1"/>
                </a:solidFill>
              </a:rPr>
              <a:t>Riesgo latente de reintroducción de Sarampión al País.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endParaRPr lang="es-MX" sz="1700" b="1" i="1" dirty="0" smtClean="0">
              <a:solidFill>
                <a:schemeClr val="tx1"/>
              </a:solidFill>
            </a:endParaRP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es-MX" sz="1700" b="1" i="1" dirty="0" smtClean="0">
                <a:solidFill>
                  <a:schemeClr val="tx1"/>
                </a:solidFill>
              </a:rPr>
              <a:t>La identificación de </a:t>
            </a:r>
            <a:r>
              <a:rPr lang="es-MX" sz="1700" b="1" i="1" dirty="0" err="1" smtClean="0">
                <a:solidFill>
                  <a:schemeClr val="tx1"/>
                </a:solidFill>
              </a:rPr>
              <a:t>Bordetella</a:t>
            </a:r>
            <a:r>
              <a:rPr lang="es-MX" sz="1700" b="1" i="1" dirty="0" smtClean="0">
                <a:solidFill>
                  <a:schemeClr val="tx1"/>
                </a:solidFill>
              </a:rPr>
              <a:t> </a:t>
            </a:r>
            <a:r>
              <a:rPr lang="es-MX" sz="1700" b="1" i="1" dirty="0" err="1" smtClean="0">
                <a:solidFill>
                  <a:schemeClr val="tx1"/>
                </a:solidFill>
              </a:rPr>
              <a:t>Pertusis</a:t>
            </a:r>
            <a:r>
              <a:rPr lang="es-MX" sz="1700" b="1" i="1" dirty="0" smtClean="0">
                <a:solidFill>
                  <a:schemeClr val="tx1"/>
                </a:solidFill>
              </a:rPr>
              <a:t> en población Potosina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endParaRPr lang="es-MX" sz="1700" b="1" i="1" dirty="0" smtClean="0">
              <a:solidFill>
                <a:schemeClr val="tx1"/>
              </a:solidFill>
            </a:endParaRP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es-MX" sz="1700" b="1" i="1" dirty="0" smtClean="0">
                <a:solidFill>
                  <a:schemeClr val="tx1"/>
                </a:solidFill>
              </a:rPr>
              <a:t>S.L.P. es zona endémica de Enfermedades Transmitidas por Vector.</a:t>
            </a: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endParaRPr lang="es-MX" sz="1700" b="1" i="1" dirty="0" smtClean="0">
              <a:solidFill>
                <a:schemeClr val="tx1"/>
              </a:solidFill>
            </a:endParaRPr>
          </a:p>
          <a:p>
            <a:pPr marL="714375" lvl="1" indent="-257175" algn="just">
              <a:buFont typeface="Arial" panose="020B0604020202020204" pitchFamily="34" charset="0"/>
              <a:buChar char="•"/>
            </a:pPr>
            <a:r>
              <a:rPr lang="es-MX" sz="1700" b="1" i="1" dirty="0" smtClean="0">
                <a:solidFill>
                  <a:schemeClr val="tx1"/>
                </a:solidFill>
              </a:rPr>
              <a:t>Riesgo de casos hemorrágicos por Dengue</a:t>
            </a:r>
          </a:p>
        </p:txBody>
      </p:sp>
    </p:spTree>
    <p:extLst>
      <p:ext uri="{BB962C8B-B14F-4D97-AF65-F5344CB8AC3E}">
        <p14:creationId xmlns:p14="http://schemas.microsoft.com/office/powerpoint/2010/main" val="30328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CONSISTENCIA SUIVE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172887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92.30%</a:t>
            </a:r>
          </a:p>
          <a:p>
            <a:pPr algn="ctr"/>
            <a:r>
              <a:rPr lang="es-MX" sz="3600" b="1" i="1" dirty="0" smtClean="0"/>
              <a:t>(23.07)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20007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9832" y="191170"/>
            <a:ext cx="5539231" cy="994172"/>
          </a:xfrm>
        </p:spPr>
        <p:txBody>
          <a:bodyPr/>
          <a:lstStyle/>
          <a:p>
            <a:r>
              <a:rPr lang="es-MX" b="1" dirty="0" smtClean="0"/>
              <a:t>Compromisos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5091" y="1340768"/>
            <a:ext cx="7886700" cy="4896544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2000" b="1" i="1" dirty="0" smtClean="0"/>
              <a:t>Revisión y análisis al interior de las instituciones: </a:t>
            </a:r>
          </a:p>
          <a:p>
            <a:pPr lvl="1" algn="just"/>
            <a:r>
              <a:rPr lang="es-MX" sz="1600" b="1" i="1" dirty="0" smtClean="0"/>
              <a:t> SEDENA</a:t>
            </a:r>
          </a:p>
          <a:p>
            <a:pPr lvl="1" algn="just"/>
            <a:r>
              <a:rPr lang="es-MX" sz="1600" b="1" i="1" dirty="0" smtClean="0"/>
              <a:t>IMSS Prospera.</a:t>
            </a:r>
          </a:p>
          <a:p>
            <a:pPr algn="just"/>
            <a:r>
              <a:rPr lang="es-MX" sz="2000" b="1" i="1" dirty="0" smtClean="0"/>
              <a:t>Mantener la vigilancia de defunciones por causas sujetas a Vigilancia epidemiológica.</a:t>
            </a:r>
          </a:p>
          <a:p>
            <a:pPr algn="just"/>
            <a:r>
              <a:rPr lang="es-MX" sz="2000" b="1" i="1" dirty="0" smtClean="0"/>
              <a:t>Reforzar la notificación de las Enfermedades Febriles Exantemáticas por todo el sector asegurando la calidad de la muestra de suero.</a:t>
            </a:r>
          </a:p>
          <a:p>
            <a:pPr algn="just"/>
            <a:r>
              <a:rPr lang="es-MX" sz="2000" b="1" i="1" dirty="0" smtClean="0"/>
              <a:t>Actualización del seguimiento baciloscópico mensual de los pacientes de la plataforma de Tuberculosis.</a:t>
            </a:r>
          </a:p>
          <a:p>
            <a:pPr algn="just"/>
            <a:r>
              <a:rPr lang="es-MX" sz="2000" b="1" i="1" dirty="0"/>
              <a:t>Reforzar el monitoreo de casos sospechosos de cólera en el 4 %, del total de las consultas por </a:t>
            </a:r>
            <a:r>
              <a:rPr lang="es-MX" sz="2000" b="1" i="1" dirty="0" err="1"/>
              <a:t>Edas</a:t>
            </a:r>
            <a:r>
              <a:rPr lang="es-MX" sz="2000" b="1" i="1" dirty="0"/>
              <a:t>, en total de las  unidades de Salud del Sector.</a:t>
            </a:r>
          </a:p>
          <a:p>
            <a:pPr algn="just"/>
            <a:r>
              <a:rPr lang="es-MX" sz="2000" b="1" i="1" dirty="0" smtClean="0"/>
              <a:t>Participación activa de los responsables estatales de cada Institución para el análisis y seguimiento del cumplimiento de metas e indicadores al interior de cada Institución.</a:t>
            </a:r>
            <a:endParaRPr lang="es-MX" sz="2400" b="1" i="1" dirty="0"/>
          </a:p>
        </p:txBody>
      </p:sp>
      <p:pic>
        <p:nvPicPr>
          <p:cNvPr id="4" name="11 Imagen" descr="Servicios de Salud 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40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684186875"/>
              </p:ext>
            </p:extLst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 flipV="1">
            <a:off x="1210940" y="1988840"/>
            <a:ext cx="3577084" cy="11366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1067421" y="2996952"/>
            <a:ext cx="3864619" cy="8692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4932040" y="2400506"/>
            <a:ext cx="3433292" cy="20382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4932040" y="3321844"/>
            <a:ext cx="3433292" cy="35148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543556" y="401136"/>
            <a:ext cx="601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Consistencia de la Notificación Semanal de Casos Nuevos</a:t>
            </a:r>
          </a:p>
          <a:p>
            <a:pPr algn="ctr"/>
            <a:r>
              <a:rPr lang="es-MX" b="1" i="1" dirty="0"/>
              <a:t>SERVICIOS DE SALUD, SEM. 1 – </a:t>
            </a:r>
            <a:r>
              <a:rPr lang="es-MX" b="1" i="1" dirty="0" smtClean="0"/>
              <a:t>26, 2018.</a:t>
            </a:r>
            <a:endParaRPr lang="es-MX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07718" y="651980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872240" y="5716304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90.38                                2018: 92.31</a:t>
            </a:r>
            <a:endParaRPr lang="es-MX" sz="2400" b="1" i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286548" y="36425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100%</a:t>
            </a:r>
            <a:endParaRPr lang="es-MX" b="1" i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691680" y="312853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84.6%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22327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992279052"/>
              </p:ext>
            </p:extLst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 flipV="1">
            <a:off x="1125141" y="1588189"/>
            <a:ext cx="3734891" cy="30014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1107282" y="2636912"/>
            <a:ext cx="3824758" cy="72008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4860032" y="2276872"/>
            <a:ext cx="3505300" cy="27088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endCxn id="10" idx="3"/>
          </p:cNvCxnSpPr>
          <p:nvPr/>
        </p:nvCxnSpPr>
        <p:spPr>
          <a:xfrm flipV="1">
            <a:off x="4938614" y="3476572"/>
            <a:ext cx="3555305" cy="4749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564607" y="289352"/>
            <a:ext cx="62372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/>
              <a:t>Consistencia de la Notificación Semanal de Casos Nuevos</a:t>
            </a:r>
          </a:p>
          <a:p>
            <a:pPr algn="ctr"/>
            <a:r>
              <a:rPr lang="es-MX" sz="2000" b="1" i="1" dirty="0"/>
              <a:t>IMSS ORDINARIO, SEM. 1 – </a:t>
            </a:r>
            <a:r>
              <a:rPr lang="es-MX" sz="2000" b="1" i="1" dirty="0" smtClean="0"/>
              <a:t>26, 2018.</a:t>
            </a:r>
            <a:endParaRPr lang="es-MX" sz="2000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426701" y="372672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100%</a:t>
            </a:r>
            <a:endParaRPr lang="es-MX" b="1" i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040987" y="340160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84.6%</a:t>
            </a:r>
            <a:endParaRPr lang="es-MX" b="1" i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07718" y="651980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26" name="Rectángulo 25"/>
          <p:cNvSpPr/>
          <p:nvPr/>
        </p:nvSpPr>
        <p:spPr>
          <a:xfrm>
            <a:off x="872240" y="5716304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90.38                                2018: 92.31</a:t>
            </a:r>
            <a:endParaRPr lang="es-MX" sz="2400" b="1" i="1" dirty="0"/>
          </a:p>
        </p:txBody>
      </p:sp>
    </p:spTree>
    <p:extLst>
      <p:ext uri="{BB962C8B-B14F-4D97-AF65-F5344CB8AC3E}">
        <p14:creationId xmlns:p14="http://schemas.microsoft.com/office/powerpoint/2010/main" val="26510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770595027"/>
              </p:ext>
            </p:extLst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 flipV="1">
            <a:off x="1247512" y="2041633"/>
            <a:ext cx="3660895" cy="1802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250158" y="3140968"/>
            <a:ext cx="3511151" cy="0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4908407" y="2579878"/>
            <a:ext cx="3361284" cy="33677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5004048" y="3423926"/>
            <a:ext cx="3361284" cy="13146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070090" y="174582"/>
            <a:ext cx="705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/>
              <a:t>Consistencia de la Notificación Semanal de Casos Nuevos</a:t>
            </a:r>
          </a:p>
          <a:p>
            <a:pPr algn="ctr"/>
            <a:r>
              <a:rPr lang="es-MX" sz="2000" b="1" i="1" dirty="0"/>
              <a:t>ISSSTE, SEM. 1 – </a:t>
            </a:r>
            <a:r>
              <a:rPr lang="es-MX" sz="2000" b="1" i="1" dirty="0" smtClean="0"/>
              <a:t>26, 2018.</a:t>
            </a:r>
            <a:endParaRPr lang="es-MX" sz="2000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513277" y="359700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100%</a:t>
            </a:r>
            <a:endParaRPr lang="es-MX" b="1" i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763688" y="326820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Consistencia 84.6%</a:t>
            </a:r>
            <a:endParaRPr lang="es-MX" b="1" i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07718" y="651980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26" name="Rectángulo 25"/>
          <p:cNvSpPr/>
          <p:nvPr/>
        </p:nvSpPr>
        <p:spPr>
          <a:xfrm>
            <a:off x="872240" y="5716304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80.77                                2018: 92.31</a:t>
            </a:r>
            <a:endParaRPr lang="es-MX" sz="2400" b="1" i="1" dirty="0"/>
          </a:p>
        </p:txBody>
      </p:sp>
    </p:spTree>
    <p:extLst>
      <p:ext uri="{BB962C8B-B14F-4D97-AF65-F5344CB8AC3E}">
        <p14:creationId xmlns:p14="http://schemas.microsoft.com/office/powerpoint/2010/main" val="8381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57622989"/>
              </p:ext>
            </p:extLst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228726" y="2204864"/>
            <a:ext cx="3368278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1235869" y="3476572"/>
            <a:ext cx="3368278" cy="25164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4761309" y="2836069"/>
            <a:ext cx="3732610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4597004" y="3861048"/>
            <a:ext cx="3875485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093119" y="379159"/>
            <a:ext cx="705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/>
              <a:t>Consistencia de la Notificación Semanal de Casos Nuevos</a:t>
            </a:r>
          </a:p>
          <a:p>
            <a:pPr algn="ctr"/>
            <a:r>
              <a:rPr lang="es-MX" sz="2000" b="1" i="1" dirty="0"/>
              <a:t>OTRAS , SEM. 1 – </a:t>
            </a:r>
            <a:r>
              <a:rPr lang="es-MX" sz="2000" b="1" i="1" dirty="0" smtClean="0"/>
              <a:t>26, 2018.</a:t>
            </a:r>
            <a:endParaRPr lang="es-MX" sz="2000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79632" y="135731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 smtClean="0"/>
              <a:t>192,503</a:t>
            </a:r>
            <a:endParaRPr lang="es-MX" sz="900" b="1" i="1" dirty="0"/>
          </a:p>
        </p:txBody>
      </p:sp>
      <p:sp>
        <p:nvSpPr>
          <p:cNvPr id="15" name="CuadroTexto 24"/>
          <p:cNvSpPr txBox="1"/>
          <p:nvPr/>
        </p:nvSpPr>
        <p:spPr>
          <a:xfrm>
            <a:off x="307750" y="637594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16" name="Rectángulo 25"/>
          <p:cNvSpPr/>
          <p:nvPr/>
        </p:nvSpPr>
        <p:spPr>
          <a:xfrm>
            <a:off x="896151" y="5737367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92.31                                2018: 96.15</a:t>
            </a:r>
            <a:endParaRPr lang="es-MX" sz="2400" b="1" i="1" dirty="0"/>
          </a:p>
        </p:txBody>
      </p:sp>
    </p:spTree>
    <p:extLst>
      <p:ext uri="{BB962C8B-B14F-4D97-AF65-F5344CB8AC3E}">
        <p14:creationId xmlns:p14="http://schemas.microsoft.com/office/powerpoint/2010/main" val="25831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768229998"/>
              </p:ext>
            </p:extLst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235869" y="2204864"/>
            <a:ext cx="3591182" cy="0"/>
          </a:xfrm>
          <a:prstGeom prst="line">
            <a:avLst/>
          </a:prstGeom>
          <a:ln w="15875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971600" y="3140968"/>
            <a:ext cx="3855451" cy="0"/>
          </a:xfrm>
          <a:prstGeom prst="line">
            <a:avLst/>
          </a:prstGeom>
          <a:ln w="15875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4945757" y="2636912"/>
            <a:ext cx="3505300" cy="0"/>
          </a:xfrm>
          <a:prstGeom prst="line">
            <a:avLst/>
          </a:prstGeom>
          <a:ln w="15875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4945757" y="3416466"/>
            <a:ext cx="3696156" cy="12534"/>
          </a:xfrm>
          <a:prstGeom prst="line">
            <a:avLst/>
          </a:prstGeom>
          <a:ln w="15875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093119" y="447182"/>
            <a:ext cx="7050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Consistencia de la Notificación Semanal de Casos Nuevos</a:t>
            </a:r>
          </a:p>
          <a:p>
            <a:pPr algn="ctr"/>
            <a:r>
              <a:rPr lang="es-MX" b="1" i="1" dirty="0"/>
              <a:t>IMSS PROSPERA , SEM. 1 </a:t>
            </a:r>
            <a:r>
              <a:rPr lang="es-MX" b="1" i="1" dirty="0" smtClean="0"/>
              <a:t>–26, 2018.</a:t>
            </a:r>
            <a:endParaRPr lang="es-MX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51057" y="138588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 smtClean="0"/>
              <a:t>80,670</a:t>
            </a:r>
            <a:endParaRPr lang="es-MX" sz="900" b="1" i="1" dirty="0"/>
          </a:p>
        </p:txBody>
      </p:sp>
      <p:sp>
        <p:nvSpPr>
          <p:cNvPr id="16" name="Rectángulo 25"/>
          <p:cNvSpPr/>
          <p:nvPr/>
        </p:nvSpPr>
        <p:spPr>
          <a:xfrm>
            <a:off x="837223" y="5713393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88.58                               2018: 80.76</a:t>
            </a:r>
            <a:endParaRPr lang="es-MX" sz="2400" b="1" i="1" dirty="0"/>
          </a:p>
        </p:txBody>
      </p:sp>
      <p:sp>
        <p:nvSpPr>
          <p:cNvPr id="17" name="CuadroTexto 14"/>
          <p:cNvSpPr txBox="1"/>
          <p:nvPr/>
        </p:nvSpPr>
        <p:spPr>
          <a:xfrm>
            <a:off x="5773139" y="35661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800" b="1" i="1" dirty="0" smtClean="0"/>
              <a:t>Consistencia</a:t>
            </a:r>
            <a:r>
              <a:rPr lang="es-MX" sz="1400" b="1" i="1" dirty="0" smtClean="0"/>
              <a:t> </a:t>
            </a:r>
            <a:r>
              <a:rPr lang="es-MX" sz="1400" b="1" i="1" dirty="0"/>
              <a:t> </a:t>
            </a:r>
            <a:r>
              <a:rPr lang="es-MX" sz="1400" b="1" i="1" dirty="0" smtClean="0"/>
              <a:t>84.61%</a:t>
            </a:r>
            <a:endParaRPr lang="es-MX" sz="1400" b="1" i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07750" y="637594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40567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23037664"/>
              </p:ext>
            </p:extLst>
          </p:nvPr>
        </p:nvGraphicFramePr>
        <p:xfrm>
          <a:off x="714375" y="1588190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17997" y="2459708"/>
            <a:ext cx="3502724" cy="6651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1081279" y="3501008"/>
            <a:ext cx="3515725" cy="24435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4861507" y="3063491"/>
            <a:ext cx="3426718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4762784" y="3741142"/>
            <a:ext cx="3627115" cy="0"/>
          </a:xfrm>
          <a:prstGeom prst="line">
            <a:avLst/>
          </a:prstGeom>
          <a:ln w="127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093119" y="386033"/>
            <a:ext cx="705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/>
              <a:t>Consistencia de la Notificación Semanal de Casos Nuevos</a:t>
            </a:r>
          </a:p>
          <a:p>
            <a:pPr algn="ctr"/>
            <a:r>
              <a:rPr lang="es-MX" sz="2000" b="1" i="1" dirty="0"/>
              <a:t>PEMEX , SEM. 1 – </a:t>
            </a:r>
            <a:r>
              <a:rPr lang="es-MX" sz="2000" b="1" i="1" dirty="0" smtClean="0"/>
              <a:t>26, 2018.</a:t>
            </a:r>
            <a:endParaRPr lang="es-MX" sz="2000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25984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286750" y="1257300"/>
            <a:ext cx="7215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 smtClean="0"/>
              <a:t>1,110</a:t>
            </a:r>
            <a:endParaRPr lang="es-MX" sz="900" b="1" i="1" dirty="0"/>
          </a:p>
        </p:txBody>
      </p:sp>
      <p:sp>
        <p:nvSpPr>
          <p:cNvPr id="14" name="Rectángulo 25"/>
          <p:cNvSpPr/>
          <p:nvPr/>
        </p:nvSpPr>
        <p:spPr>
          <a:xfrm>
            <a:off x="837222" y="5698270"/>
            <a:ext cx="7449527" cy="62930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/>
              <a:t>2017: </a:t>
            </a:r>
            <a:r>
              <a:rPr lang="es-MX" sz="2400" b="1" i="1" dirty="0" smtClean="0"/>
              <a:t>90.38                                2018: 100</a:t>
            </a:r>
            <a:endParaRPr lang="es-MX" sz="2400" b="1" i="1" dirty="0"/>
          </a:p>
        </p:txBody>
      </p:sp>
      <p:sp>
        <p:nvSpPr>
          <p:cNvPr id="15" name="CuadroTexto 24"/>
          <p:cNvSpPr txBox="1"/>
          <p:nvPr/>
        </p:nvSpPr>
        <p:spPr>
          <a:xfrm>
            <a:off x="307750" y="6375943"/>
            <a:ext cx="3184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/>
              <a:t>Fuente: </a:t>
            </a:r>
            <a:r>
              <a:rPr lang="es-MX" sz="1400" b="1" i="1" dirty="0" smtClean="0"/>
              <a:t>SUIVE,  semana 26 2018.</a:t>
            </a:r>
            <a:endParaRPr lang="es-MX" sz="1400" b="1" i="1" dirty="0"/>
          </a:p>
        </p:txBody>
      </p:sp>
      <p:sp>
        <p:nvSpPr>
          <p:cNvPr id="16" name="CuadroTexto 14"/>
          <p:cNvSpPr txBox="1"/>
          <p:nvPr/>
        </p:nvSpPr>
        <p:spPr>
          <a:xfrm>
            <a:off x="1899831" y="3741142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i="1" dirty="0" smtClean="0"/>
              <a:t>Consistencia </a:t>
            </a:r>
            <a:r>
              <a:rPr lang="es-MX" sz="1400" b="1" i="1" dirty="0"/>
              <a:t> </a:t>
            </a:r>
            <a:r>
              <a:rPr lang="es-MX" sz="1400" b="1" i="1" dirty="0" smtClean="0"/>
              <a:t>100 %</a:t>
            </a:r>
            <a:endParaRPr lang="es-MX" sz="1400" b="1" i="1" dirty="0"/>
          </a:p>
        </p:txBody>
      </p:sp>
      <p:sp>
        <p:nvSpPr>
          <p:cNvPr id="17" name="CuadroTexto 14"/>
          <p:cNvSpPr txBox="1"/>
          <p:nvPr/>
        </p:nvSpPr>
        <p:spPr>
          <a:xfrm>
            <a:off x="5364088" y="3957063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i="1" dirty="0" smtClean="0"/>
              <a:t>Consistencia </a:t>
            </a:r>
            <a:r>
              <a:rPr lang="es-MX" sz="1400" b="1" i="1" dirty="0"/>
              <a:t> </a:t>
            </a:r>
            <a:r>
              <a:rPr lang="es-MX" sz="1400" b="1" i="1" dirty="0" smtClean="0"/>
              <a:t>100 %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39288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1573</Words>
  <Application>Microsoft Office PowerPoint</Application>
  <PresentationFormat>Presentación en pantalla (4:3)</PresentationFormat>
  <Paragraphs>555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Aharoni</vt:lpstr>
      <vt:lpstr>Arial</vt:lpstr>
      <vt:lpstr>Calibri</vt:lpstr>
      <vt:lpstr>Leelawadee</vt:lpstr>
      <vt:lpstr>Tahoma</vt:lpstr>
      <vt:lpstr>Tema de Office</vt:lpstr>
      <vt:lpstr>Cumplimiento de Metas e Indicadores Caminando a la Excelencia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Cólera</vt:lpstr>
      <vt:lpstr>Presentación de PowerPoint</vt:lpstr>
      <vt:lpstr>Conclusiones</vt:lpstr>
      <vt:lpstr>Compromisos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Dra. Sánchez</cp:lastModifiedBy>
  <cp:revision>183</cp:revision>
  <cp:lastPrinted>2018-07-25T19:20:04Z</cp:lastPrinted>
  <dcterms:created xsi:type="dcterms:W3CDTF">2015-10-01T18:21:08Z</dcterms:created>
  <dcterms:modified xsi:type="dcterms:W3CDTF">2018-07-25T20:38:15Z</dcterms:modified>
</cp:coreProperties>
</file>